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30"/>
  </p:notesMasterIdLst>
  <p:sldIdLst>
    <p:sldId id="256" r:id="rId5"/>
    <p:sldId id="257" r:id="rId6"/>
    <p:sldId id="258" r:id="rId7"/>
    <p:sldId id="259" r:id="rId8"/>
    <p:sldId id="260" r:id="rId9"/>
    <p:sldId id="262" r:id="rId10"/>
    <p:sldId id="263" r:id="rId11"/>
    <p:sldId id="264" r:id="rId12"/>
    <p:sldId id="265" r:id="rId13"/>
    <p:sldId id="266" r:id="rId14"/>
    <p:sldId id="270" r:id="rId15"/>
    <p:sldId id="271" r:id="rId16"/>
    <p:sldId id="272" r:id="rId17"/>
    <p:sldId id="267" r:id="rId18"/>
    <p:sldId id="278" r:id="rId19"/>
    <p:sldId id="268" r:id="rId20"/>
    <p:sldId id="273" r:id="rId21"/>
    <p:sldId id="274" r:id="rId22"/>
    <p:sldId id="276" r:id="rId23"/>
    <p:sldId id="277" r:id="rId24"/>
    <p:sldId id="275" r:id="rId25"/>
    <p:sldId id="279" r:id="rId26"/>
    <p:sldId id="280" r:id="rId27"/>
    <p:sldId id="281"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5407" autoAdjust="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nidzashe Marandure" userId="4a0b183b-5e8a-459f-bb01-19574440ded7" providerId="ADAL" clId="{42B3479D-A726-47E3-A30C-5743BC804EDF}"/>
    <pc:docChg chg="custSel addSld modSld">
      <pc:chgData name="Ngonidzashe Marandure" userId="4a0b183b-5e8a-459f-bb01-19574440ded7" providerId="ADAL" clId="{42B3479D-A726-47E3-A30C-5743BC804EDF}" dt="2022-05-18T09:49:10.321" v="18" actId="27636"/>
      <pc:docMkLst>
        <pc:docMk/>
      </pc:docMkLst>
      <pc:sldChg chg="modSp">
        <pc:chgData name="Ngonidzashe Marandure" userId="4a0b183b-5e8a-459f-bb01-19574440ded7" providerId="ADAL" clId="{42B3479D-A726-47E3-A30C-5743BC804EDF}" dt="2022-05-18T09:49:10.321" v="18" actId="27636"/>
        <pc:sldMkLst>
          <pc:docMk/>
          <pc:sldMk cId="3061521363" sldId="281"/>
        </pc:sldMkLst>
        <pc:spChg chg="mod">
          <ac:chgData name="Ngonidzashe Marandure" userId="4a0b183b-5e8a-459f-bb01-19574440ded7" providerId="ADAL" clId="{42B3479D-A726-47E3-A30C-5743BC804EDF}" dt="2022-05-18T09:49:10.321" v="18" actId="27636"/>
          <ac:spMkLst>
            <pc:docMk/>
            <pc:sldMk cId="3061521363" sldId="281"/>
            <ac:spMk id="3" creationId="{1CA06E82-261D-4426-871F-EF41E7C77F36}"/>
          </ac:spMkLst>
        </pc:spChg>
      </pc:sldChg>
      <pc:sldChg chg="modSp add">
        <pc:chgData name="Ngonidzashe Marandure" userId="4a0b183b-5e8a-459f-bb01-19574440ded7" providerId="ADAL" clId="{42B3479D-A726-47E3-A30C-5743BC804EDF}" dt="2022-05-18T09:48:49.527" v="14" actId="20577"/>
        <pc:sldMkLst>
          <pc:docMk/>
          <pc:sldMk cId="3463256190" sldId="282"/>
        </pc:sldMkLst>
        <pc:spChg chg="mod">
          <ac:chgData name="Ngonidzashe Marandure" userId="4a0b183b-5e8a-459f-bb01-19574440ded7" providerId="ADAL" clId="{42B3479D-A726-47E3-A30C-5743BC804EDF}" dt="2022-05-18T09:48:49.527" v="14" actId="20577"/>
          <ac:spMkLst>
            <pc:docMk/>
            <pc:sldMk cId="3463256190" sldId="282"/>
            <ac:spMk id="2" creationId="{EF4AF0A1-226D-466C-9308-240DFBCF23B6}"/>
          </ac:spMkLst>
        </pc:spChg>
        <pc:spChg chg="mod">
          <ac:chgData name="Ngonidzashe Marandure" userId="4a0b183b-5e8a-459f-bb01-19574440ded7" providerId="ADAL" clId="{42B3479D-A726-47E3-A30C-5743BC804EDF}" dt="2022-05-18T09:48:43.853" v="4" actId="27636"/>
          <ac:spMkLst>
            <pc:docMk/>
            <pc:sldMk cId="3463256190" sldId="282"/>
            <ac:spMk id="3" creationId="{D277B85F-5C04-45DB-930F-995D788D3E0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6C7B6-68D6-4380-9284-6D5DB59E31F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B3BC7CD1-0AA2-450F-B691-BEDCD295A6B2}">
      <dgm:prSet phldrT="[Text]"/>
      <dgm:spPr/>
      <dgm:t>
        <a:bodyPr/>
        <a:lstStyle/>
        <a:p>
          <a:r>
            <a:rPr lang="en-BZ" dirty="0"/>
            <a:t>Navigating a non-black environment</a:t>
          </a:r>
          <a:endParaRPr lang="en-GB" dirty="0"/>
        </a:p>
      </dgm:t>
    </dgm:pt>
    <dgm:pt modelId="{AD3BF78C-8DF1-43B0-B8D8-A041AEFFB816}" type="parTrans" cxnId="{E71FE2B3-027F-4C53-8FB0-3CE34EB72424}">
      <dgm:prSet/>
      <dgm:spPr/>
      <dgm:t>
        <a:bodyPr/>
        <a:lstStyle/>
        <a:p>
          <a:endParaRPr lang="en-GB"/>
        </a:p>
      </dgm:t>
    </dgm:pt>
    <dgm:pt modelId="{A8942B30-09AB-43A3-B35F-4E7B69D838B1}" type="sibTrans" cxnId="{E71FE2B3-027F-4C53-8FB0-3CE34EB72424}">
      <dgm:prSet/>
      <dgm:spPr/>
      <dgm:t>
        <a:bodyPr/>
        <a:lstStyle/>
        <a:p>
          <a:endParaRPr lang="en-GB"/>
        </a:p>
      </dgm:t>
    </dgm:pt>
    <dgm:pt modelId="{06C225BC-0DEF-4540-9B88-C1DA0F925429}">
      <dgm:prSet phldrT="[Text]"/>
      <dgm:spPr/>
      <dgm:t>
        <a:bodyPr/>
        <a:lstStyle/>
        <a:p>
          <a:r>
            <a:rPr lang="en-BZ" dirty="0"/>
            <a:t>Signals of </a:t>
          </a:r>
          <a:r>
            <a:rPr lang="en-BZ" dirty="0" err="1"/>
            <a:t>unbelonging</a:t>
          </a:r>
          <a:endParaRPr lang="en-GB" dirty="0"/>
        </a:p>
      </dgm:t>
    </dgm:pt>
    <dgm:pt modelId="{A4ADA757-05AE-4533-B52C-7AA24C9D5D70}" type="parTrans" cxnId="{E2B37E42-AF55-4D53-9733-C1AE5B6A21A2}">
      <dgm:prSet/>
      <dgm:spPr/>
      <dgm:t>
        <a:bodyPr/>
        <a:lstStyle/>
        <a:p>
          <a:endParaRPr lang="en-GB"/>
        </a:p>
      </dgm:t>
    </dgm:pt>
    <dgm:pt modelId="{43F87967-A9E9-482F-939B-318F8713E53F}" type="sibTrans" cxnId="{E2B37E42-AF55-4D53-9733-C1AE5B6A21A2}">
      <dgm:prSet/>
      <dgm:spPr/>
      <dgm:t>
        <a:bodyPr/>
        <a:lstStyle/>
        <a:p>
          <a:endParaRPr lang="en-GB"/>
        </a:p>
      </dgm:t>
    </dgm:pt>
    <dgm:pt modelId="{8345E0FC-8107-495E-BA2D-20DBB97DFD8F}">
      <dgm:prSet phldrT="[Text]"/>
      <dgm:spPr/>
      <dgm:t>
        <a:bodyPr/>
        <a:lstStyle/>
        <a:p>
          <a:r>
            <a:rPr lang="en-BZ" dirty="0"/>
            <a:t>Unrelatable tutors</a:t>
          </a:r>
          <a:endParaRPr lang="en-GB" dirty="0"/>
        </a:p>
      </dgm:t>
    </dgm:pt>
    <dgm:pt modelId="{728D3B25-E2FC-4118-B3CA-6A025A6D3990}" type="parTrans" cxnId="{05B814D3-EEBC-4E96-8671-86A846A8C260}">
      <dgm:prSet/>
      <dgm:spPr/>
      <dgm:t>
        <a:bodyPr/>
        <a:lstStyle/>
        <a:p>
          <a:endParaRPr lang="en-GB"/>
        </a:p>
      </dgm:t>
    </dgm:pt>
    <dgm:pt modelId="{831CC5EC-51F6-453B-88BE-910E182A1A4B}" type="sibTrans" cxnId="{05B814D3-EEBC-4E96-8671-86A846A8C260}">
      <dgm:prSet/>
      <dgm:spPr/>
      <dgm:t>
        <a:bodyPr/>
        <a:lstStyle/>
        <a:p>
          <a:endParaRPr lang="en-GB"/>
        </a:p>
      </dgm:t>
    </dgm:pt>
    <dgm:pt modelId="{819C226F-D6A5-49E3-99B0-0B708FCBFB18}">
      <dgm:prSet phldrT="[Text]"/>
      <dgm:spPr/>
      <dgm:t>
        <a:bodyPr/>
        <a:lstStyle/>
        <a:p>
          <a:r>
            <a:rPr lang="en-BZ" dirty="0"/>
            <a:t>Unrelatable extra-curriculars</a:t>
          </a:r>
          <a:endParaRPr lang="en-GB" dirty="0"/>
        </a:p>
      </dgm:t>
    </dgm:pt>
    <dgm:pt modelId="{CFAE6521-F698-4D8B-9C1F-52DAC7206BCA}" type="parTrans" cxnId="{AFE975DC-73FF-4964-B9E6-790882FFF923}">
      <dgm:prSet/>
      <dgm:spPr/>
      <dgm:t>
        <a:bodyPr/>
        <a:lstStyle/>
        <a:p>
          <a:endParaRPr lang="en-GB"/>
        </a:p>
      </dgm:t>
    </dgm:pt>
    <dgm:pt modelId="{4E7ACAD3-F66C-4F92-BEB8-E2BCBAA9801C}" type="sibTrans" cxnId="{AFE975DC-73FF-4964-B9E6-790882FFF923}">
      <dgm:prSet/>
      <dgm:spPr/>
      <dgm:t>
        <a:bodyPr/>
        <a:lstStyle/>
        <a:p>
          <a:endParaRPr lang="en-GB"/>
        </a:p>
      </dgm:t>
    </dgm:pt>
    <dgm:pt modelId="{21A07C1A-2D1A-447E-B2A5-CBD5909EFE3D}">
      <dgm:prSet phldrT="[Text]"/>
      <dgm:spPr/>
      <dgm:t>
        <a:bodyPr/>
        <a:lstStyle/>
        <a:p>
          <a:r>
            <a:rPr lang="en-BZ" dirty="0"/>
            <a:t>Responses to </a:t>
          </a:r>
          <a:r>
            <a:rPr lang="en-BZ" dirty="0" err="1"/>
            <a:t>unbelonging</a:t>
          </a:r>
          <a:endParaRPr lang="en-GB" dirty="0"/>
        </a:p>
      </dgm:t>
    </dgm:pt>
    <dgm:pt modelId="{8B89B54C-1DAE-428E-B896-BDA470F586D5}" type="parTrans" cxnId="{79301E9E-E131-4725-B19A-30A3951C4BD5}">
      <dgm:prSet/>
      <dgm:spPr/>
      <dgm:t>
        <a:bodyPr/>
        <a:lstStyle/>
        <a:p>
          <a:endParaRPr lang="en-GB"/>
        </a:p>
      </dgm:t>
    </dgm:pt>
    <dgm:pt modelId="{23845695-CD5A-407D-98BA-2835724E693A}" type="sibTrans" cxnId="{79301E9E-E131-4725-B19A-30A3951C4BD5}">
      <dgm:prSet/>
      <dgm:spPr/>
      <dgm:t>
        <a:bodyPr/>
        <a:lstStyle/>
        <a:p>
          <a:endParaRPr lang="en-GB"/>
        </a:p>
      </dgm:t>
    </dgm:pt>
    <dgm:pt modelId="{2E448197-94A3-43E6-93FB-2B0C8AB22D5A}">
      <dgm:prSet phldrT="[Text]"/>
      <dgm:spPr/>
      <dgm:t>
        <a:bodyPr/>
        <a:lstStyle/>
        <a:p>
          <a:r>
            <a:rPr lang="en-BZ" dirty="0"/>
            <a:t>Conforming to perceived white norms</a:t>
          </a:r>
          <a:endParaRPr lang="en-GB" dirty="0"/>
        </a:p>
      </dgm:t>
    </dgm:pt>
    <dgm:pt modelId="{24A666F8-C022-4E84-B5CC-1B5DF82A5713}" type="parTrans" cxnId="{7F8D5339-B70B-4A3A-AC71-7D0A302C015F}">
      <dgm:prSet/>
      <dgm:spPr/>
      <dgm:t>
        <a:bodyPr/>
        <a:lstStyle/>
        <a:p>
          <a:endParaRPr lang="en-GB"/>
        </a:p>
      </dgm:t>
    </dgm:pt>
    <dgm:pt modelId="{C30E25EC-9548-400D-AD70-A57C2A3048DD}" type="sibTrans" cxnId="{7F8D5339-B70B-4A3A-AC71-7D0A302C015F}">
      <dgm:prSet/>
      <dgm:spPr/>
      <dgm:t>
        <a:bodyPr/>
        <a:lstStyle/>
        <a:p>
          <a:endParaRPr lang="en-GB"/>
        </a:p>
      </dgm:t>
    </dgm:pt>
    <dgm:pt modelId="{A7765206-7CB1-4831-B196-1AD95FC94D70}">
      <dgm:prSet phldrT="[Text]"/>
      <dgm:spPr/>
      <dgm:t>
        <a:bodyPr/>
        <a:lstStyle/>
        <a:p>
          <a:r>
            <a:rPr lang="en-BZ" dirty="0"/>
            <a:t>BHM frustrations</a:t>
          </a:r>
          <a:endParaRPr lang="en-GB" dirty="0"/>
        </a:p>
      </dgm:t>
    </dgm:pt>
    <dgm:pt modelId="{DD2A0453-128A-46FA-9DF8-B819AFC13DBA}" type="parTrans" cxnId="{DC3F70D1-AF1C-4264-AA38-221BCF0EBC3D}">
      <dgm:prSet/>
      <dgm:spPr/>
      <dgm:t>
        <a:bodyPr/>
        <a:lstStyle/>
        <a:p>
          <a:endParaRPr lang="en-GB"/>
        </a:p>
      </dgm:t>
    </dgm:pt>
    <dgm:pt modelId="{4D4F9E21-B93C-4A79-BDAA-4598A4BE58E1}" type="sibTrans" cxnId="{DC3F70D1-AF1C-4264-AA38-221BCF0EBC3D}">
      <dgm:prSet/>
      <dgm:spPr/>
      <dgm:t>
        <a:bodyPr/>
        <a:lstStyle/>
        <a:p>
          <a:endParaRPr lang="en-GB"/>
        </a:p>
      </dgm:t>
    </dgm:pt>
    <dgm:pt modelId="{DF52EB96-B138-48DD-8AC7-053E428B4AC8}">
      <dgm:prSet phldrT="[Text]"/>
      <dgm:spPr/>
      <dgm:t>
        <a:bodyPr/>
        <a:lstStyle/>
        <a:p>
          <a:r>
            <a:rPr lang="en-BZ" dirty="0"/>
            <a:t>Resilience/barrier mindsets</a:t>
          </a:r>
          <a:endParaRPr lang="en-GB" dirty="0"/>
        </a:p>
      </dgm:t>
    </dgm:pt>
    <dgm:pt modelId="{696527EC-2DD2-4CFE-855C-0BE25F9636FC}" type="parTrans" cxnId="{7FF42620-4A8C-42EF-9B90-3FDA766CBB0F}">
      <dgm:prSet/>
      <dgm:spPr/>
      <dgm:t>
        <a:bodyPr/>
        <a:lstStyle/>
        <a:p>
          <a:endParaRPr lang="en-GB"/>
        </a:p>
      </dgm:t>
    </dgm:pt>
    <dgm:pt modelId="{E2ACE463-84DC-4B8A-BABC-8CAA611DD414}" type="sibTrans" cxnId="{7FF42620-4A8C-42EF-9B90-3FDA766CBB0F}">
      <dgm:prSet/>
      <dgm:spPr/>
      <dgm:t>
        <a:bodyPr/>
        <a:lstStyle/>
        <a:p>
          <a:endParaRPr lang="en-GB"/>
        </a:p>
      </dgm:t>
    </dgm:pt>
    <dgm:pt modelId="{28EDB5C7-9137-4F7F-A2FC-A4245184F138}">
      <dgm:prSet phldrT="[Text]"/>
      <dgm:spPr/>
      <dgm:t>
        <a:bodyPr/>
        <a:lstStyle/>
        <a:p>
          <a:r>
            <a:rPr lang="en-BZ" dirty="0"/>
            <a:t>Pressure to overcome racial barriers</a:t>
          </a:r>
          <a:endParaRPr lang="en-GB" dirty="0"/>
        </a:p>
      </dgm:t>
    </dgm:pt>
    <dgm:pt modelId="{566D56E8-B9BB-42FD-B7CD-63769F3ABE0D}" type="parTrans" cxnId="{1CD23172-C503-4E02-B59A-AF5D7574BA7D}">
      <dgm:prSet/>
      <dgm:spPr/>
      <dgm:t>
        <a:bodyPr/>
        <a:lstStyle/>
        <a:p>
          <a:endParaRPr lang="en-GB"/>
        </a:p>
      </dgm:t>
    </dgm:pt>
    <dgm:pt modelId="{CF84FB88-16B4-4B65-8064-5E321A7C5A98}" type="sibTrans" cxnId="{1CD23172-C503-4E02-B59A-AF5D7574BA7D}">
      <dgm:prSet/>
      <dgm:spPr/>
      <dgm:t>
        <a:bodyPr/>
        <a:lstStyle/>
        <a:p>
          <a:endParaRPr lang="en-GB"/>
        </a:p>
      </dgm:t>
    </dgm:pt>
    <dgm:pt modelId="{E83FCC27-C1EC-435E-9813-AACA4B330416}">
      <dgm:prSet phldrT="[Text]"/>
      <dgm:spPr/>
      <dgm:t>
        <a:bodyPr/>
        <a:lstStyle/>
        <a:p>
          <a:r>
            <a:rPr lang="en-BZ" dirty="0"/>
            <a:t>-</a:t>
          </a:r>
          <a:r>
            <a:rPr lang="en-BZ" dirty="0" err="1"/>
            <a:t>ve</a:t>
          </a:r>
          <a:r>
            <a:rPr lang="en-BZ" dirty="0"/>
            <a:t> racial stereotypes &amp; microaggressions</a:t>
          </a:r>
          <a:endParaRPr lang="en-GB" dirty="0"/>
        </a:p>
      </dgm:t>
    </dgm:pt>
    <dgm:pt modelId="{05608C3D-11B9-4206-8187-1C8060690071}" type="parTrans" cxnId="{DDCF94B1-FE43-4550-A15C-32A617B27246}">
      <dgm:prSet/>
      <dgm:spPr/>
    </dgm:pt>
    <dgm:pt modelId="{3B972811-B770-4955-800D-F8FD0F2F58E8}" type="sibTrans" cxnId="{DDCF94B1-FE43-4550-A15C-32A617B27246}">
      <dgm:prSet/>
      <dgm:spPr/>
    </dgm:pt>
    <dgm:pt modelId="{BAB412FC-0413-473C-BFF9-D3223F762007}" type="pres">
      <dgm:prSet presAssocID="{1126C7B6-68D6-4380-9284-6D5DB59E31F6}" presName="hierChild1" presStyleCnt="0">
        <dgm:presLayoutVars>
          <dgm:chPref val="1"/>
          <dgm:dir/>
          <dgm:animOne val="branch"/>
          <dgm:animLvl val="lvl"/>
          <dgm:resizeHandles/>
        </dgm:presLayoutVars>
      </dgm:prSet>
      <dgm:spPr/>
    </dgm:pt>
    <dgm:pt modelId="{DB65BF78-3615-4A12-9FEF-40857A24010D}" type="pres">
      <dgm:prSet presAssocID="{B3BC7CD1-0AA2-450F-B691-BEDCD295A6B2}" presName="hierRoot1" presStyleCnt="0"/>
      <dgm:spPr/>
    </dgm:pt>
    <dgm:pt modelId="{4CDCFF4A-2BE8-4DB6-BECD-35F8C3ADCE01}" type="pres">
      <dgm:prSet presAssocID="{B3BC7CD1-0AA2-450F-B691-BEDCD295A6B2}" presName="composite" presStyleCnt="0"/>
      <dgm:spPr/>
    </dgm:pt>
    <dgm:pt modelId="{7EB257CA-E08F-4D6F-8DD0-1DC90DAE2357}" type="pres">
      <dgm:prSet presAssocID="{B3BC7CD1-0AA2-450F-B691-BEDCD295A6B2}" presName="background" presStyleLbl="node0" presStyleIdx="0" presStyleCnt="1"/>
      <dgm:spPr/>
    </dgm:pt>
    <dgm:pt modelId="{24EF3765-768A-4B6D-A9F4-413D55372AA3}" type="pres">
      <dgm:prSet presAssocID="{B3BC7CD1-0AA2-450F-B691-BEDCD295A6B2}" presName="text" presStyleLbl="fgAcc0" presStyleIdx="0" presStyleCnt="1">
        <dgm:presLayoutVars>
          <dgm:chPref val="3"/>
        </dgm:presLayoutVars>
      </dgm:prSet>
      <dgm:spPr/>
    </dgm:pt>
    <dgm:pt modelId="{7B7597F0-82EE-45C7-87AA-CC232DB03225}" type="pres">
      <dgm:prSet presAssocID="{B3BC7CD1-0AA2-450F-B691-BEDCD295A6B2}" presName="hierChild2" presStyleCnt="0"/>
      <dgm:spPr/>
    </dgm:pt>
    <dgm:pt modelId="{E69FF400-6F7B-48B8-9E20-ACA2739E7895}" type="pres">
      <dgm:prSet presAssocID="{A4ADA757-05AE-4533-B52C-7AA24C9D5D70}" presName="Name10" presStyleLbl="parChTrans1D2" presStyleIdx="0" presStyleCnt="2"/>
      <dgm:spPr/>
    </dgm:pt>
    <dgm:pt modelId="{C1352099-9FE2-4B7C-B14A-452D4CFE0B4D}" type="pres">
      <dgm:prSet presAssocID="{06C225BC-0DEF-4540-9B88-C1DA0F925429}" presName="hierRoot2" presStyleCnt="0"/>
      <dgm:spPr/>
    </dgm:pt>
    <dgm:pt modelId="{7B582D9D-0A0E-4313-AFED-C26F698A77D5}" type="pres">
      <dgm:prSet presAssocID="{06C225BC-0DEF-4540-9B88-C1DA0F925429}" presName="composite2" presStyleCnt="0"/>
      <dgm:spPr/>
    </dgm:pt>
    <dgm:pt modelId="{94640919-C99D-49D3-9379-32C952E3F7BF}" type="pres">
      <dgm:prSet presAssocID="{06C225BC-0DEF-4540-9B88-C1DA0F925429}" presName="background2" presStyleLbl="node2" presStyleIdx="0" presStyleCnt="2"/>
      <dgm:spPr/>
    </dgm:pt>
    <dgm:pt modelId="{B5550880-7CAF-4F81-B69A-CEFD06ACBF51}" type="pres">
      <dgm:prSet presAssocID="{06C225BC-0DEF-4540-9B88-C1DA0F925429}" presName="text2" presStyleLbl="fgAcc2" presStyleIdx="0" presStyleCnt="2">
        <dgm:presLayoutVars>
          <dgm:chPref val="3"/>
        </dgm:presLayoutVars>
      </dgm:prSet>
      <dgm:spPr/>
    </dgm:pt>
    <dgm:pt modelId="{D1EA1CB4-B340-42C9-8955-531C2AB47D5B}" type="pres">
      <dgm:prSet presAssocID="{06C225BC-0DEF-4540-9B88-C1DA0F925429}" presName="hierChild3" presStyleCnt="0"/>
      <dgm:spPr/>
    </dgm:pt>
    <dgm:pt modelId="{959AB22B-DF2D-400A-8337-9F000E3656CA}" type="pres">
      <dgm:prSet presAssocID="{05608C3D-11B9-4206-8187-1C8060690071}" presName="Name17" presStyleLbl="parChTrans1D3" presStyleIdx="0" presStyleCnt="7"/>
      <dgm:spPr/>
    </dgm:pt>
    <dgm:pt modelId="{A66C4512-98B4-418C-B81E-EBC0875CE57A}" type="pres">
      <dgm:prSet presAssocID="{E83FCC27-C1EC-435E-9813-AACA4B330416}" presName="hierRoot3" presStyleCnt="0"/>
      <dgm:spPr/>
    </dgm:pt>
    <dgm:pt modelId="{1A31B866-0916-4F2A-88ED-B17F45B3D3D6}" type="pres">
      <dgm:prSet presAssocID="{E83FCC27-C1EC-435E-9813-AACA4B330416}" presName="composite3" presStyleCnt="0"/>
      <dgm:spPr/>
    </dgm:pt>
    <dgm:pt modelId="{C8E77BFC-DFD6-48ED-89ED-5CF4D015EAF7}" type="pres">
      <dgm:prSet presAssocID="{E83FCC27-C1EC-435E-9813-AACA4B330416}" presName="background3" presStyleLbl="node3" presStyleIdx="0" presStyleCnt="7"/>
      <dgm:spPr/>
    </dgm:pt>
    <dgm:pt modelId="{9B07DD8D-4F63-42C4-BA7A-3E14F86B4FF4}" type="pres">
      <dgm:prSet presAssocID="{E83FCC27-C1EC-435E-9813-AACA4B330416}" presName="text3" presStyleLbl="fgAcc3" presStyleIdx="0" presStyleCnt="7">
        <dgm:presLayoutVars>
          <dgm:chPref val="3"/>
        </dgm:presLayoutVars>
      </dgm:prSet>
      <dgm:spPr/>
    </dgm:pt>
    <dgm:pt modelId="{431D8EC2-88DB-4172-B2D5-3BF604DB92FE}" type="pres">
      <dgm:prSet presAssocID="{E83FCC27-C1EC-435E-9813-AACA4B330416}" presName="hierChild4" presStyleCnt="0"/>
      <dgm:spPr/>
    </dgm:pt>
    <dgm:pt modelId="{B3E885DF-46EB-4344-A5A6-A65254B9CEA1}" type="pres">
      <dgm:prSet presAssocID="{728D3B25-E2FC-4118-B3CA-6A025A6D3990}" presName="Name17" presStyleLbl="parChTrans1D3" presStyleIdx="1" presStyleCnt="7"/>
      <dgm:spPr/>
    </dgm:pt>
    <dgm:pt modelId="{D7450A71-F95D-487F-A961-7CE1257EC1FF}" type="pres">
      <dgm:prSet presAssocID="{8345E0FC-8107-495E-BA2D-20DBB97DFD8F}" presName="hierRoot3" presStyleCnt="0"/>
      <dgm:spPr/>
    </dgm:pt>
    <dgm:pt modelId="{292A92DF-4E11-477A-9400-5E28034FC9A3}" type="pres">
      <dgm:prSet presAssocID="{8345E0FC-8107-495E-BA2D-20DBB97DFD8F}" presName="composite3" presStyleCnt="0"/>
      <dgm:spPr/>
    </dgm:pt>
    <dgm:pt modelId="{F7F84499-59C3-4930-AE63-830490D56CDF}" type="pres">
      <dgm:prSet presAssocID="{8345E0FC-8107-495E-BA2D-20DBB97DFD8F}" presName="background3" presStyleLbl="node3" presStyleIdx="1" presStyleCnt="7"/>
      <dgm:spPr/>
    </dgm:pt>
    <dgm:pt modelId="{2BBB4C8F-5C71-4CE9-BC8B-99B7F181AAFE}" type="pres">
      <dgm:prSet presAssocID="{8345E0FC-8107-495E-BA2D-20DBB97DFD8F}" presName="text3" presStyleLbl="fgAcc3" presStyleIdx="1" presStyleCnt="7">
        <dgm:presLayoutVars>
          <dgm:chPref val="3"/>
        </dgm:presLayoutVars>
      </dgm:prSet>
      <dgm:spPr/>
    </dgm:pt>
    <dgm:pt modelId="{3E99C124-A91F-4F60-850B-D91CD853AE26}" type="pres">
      <dgm:prSet presAssocID="{8345E0FC-8107-495E-BA2D-20DBB97DFD8F}" presName="hierChild4" presStyleCnt="0"/>
      <dgm:spPr/>
    </dgm:pt>
    <dgm:pt modelId="{318B2CF9-DB17-497A-A072-BAAB1F9B688A}" type="pres">
      <dgm:prSet presAssocID="{CFAE6521-F698-4D8B-9C1F-52DAC7206BCA}" presName="Name17" presStyleLbl="parChTrans1D3" presStyleIdx="2" presStyleCnt="7"/>
      <dgm:spPr/>
    </dgm:pt>
    <dgm:pt modelId="{8D134343-054F-4035-B87B-50C57C6E73B8}" type="pres">
      <dgm:prSet presAssocID="{819C226F-D6A5-49E3-99B0-0B708FCBFB18}" presName="hierRoot3" presStyleCnt="0"/>
      <dgm:spPr/>
    </dgm:pt>
    <dgm:pt modelId="{E274BC47-EE8E-4935-818A-C08A76669691}" type="pres">
      <dgm:prSet presAssocID="{819C226F-D6A5-49E3-99B0-0B708FCBFB18}" presName="composite3" presStyleCnt="0"/>
      <dgm:spPr/>
    </dgm:pt>
    <dgm:pt modelId="{74C594B5-65F0-4433-BEB5-27F820DDC6E7}" type="pres">
      <dgm:prSet presAssocID="{819C226F-D6A5-49E3-99B0-0B708FCBFB18}" presName="background3" presStyleLbl="node3" presStyleIdx="2" presStyleCnt="7"/>
      <dgm:spPr/>
    </dgm:pt>
    <dgm:pt modelId="{DEC4F30C-0FF7-48D6-A58C-368609DF895A}" type="pres">
      <dgm:prSet presAssocID="{819C226F-D6A5-49E3-99B0-0B708FCBFB18}" presName="text3" presStyleLbl="fgAcc3" presStyleIdx="2" presStyleCnt="7">
        <dgm:presLayoutVars>
          <dgm:chPref val="3"/>
        </dgm:presLayoutVars>
      </dgm:prSet>
      <dgm:spPr/>
    </dgm:pt>
    <dgm:pt modelId="{8541DDEF-3521-4432-BCF4-245A94BD9691}" type="pres">
      <dgm:prSet presAssocID="{819C226F-D6A5-49E3-99B0-0B708FCBFB18}" presName="hierChild4" presStyleCnt="0"/>
      <dgm:spPr/>
    </dgm:pt>
    <dgm:pt modelId="{8635851C-836B-45D4-B67A-AE92C4C33ABA}" type="pres">
      <dgm:prSet presAssocID="{DD2A0453-128A-46FA-9DF8-B819AFC13DBA}" presName="Name17" presStyleLbl="parChTrans1D3" presStyleIdx="3" presStyleCnt="7"/>
      <dgm:spPr/>
    </dgm:pt>
    <dgm:pt modelId="{87D0D118-7E67-48B8-93F6-7E0F86F34181}" type="pres">
      <dgm:prSet presAssocID="{A7765206-7CB1-4831-B196-1AD95FC94D70}" presName="hierRoot3" presStyleCnt="0"/>
      <dgm:spPr/>
    </dgm:pt>
    <dgm:pt modelId="{C08E07B6-C200-45B3-BDC7-F4C510DC59D1}" type="pres">
      <dgm:prSet presAssocID="{A7765206-7CB1-4831-B196-1AD95FC94D70}" presName="composite3" presStyleCnt="0"/>
      <dgm:spPr/>
    </dgm:pt>
    <dgm:pt modelId="{E76830D0-7FF6-4AC9-9A4C-462B7039D62F}" type="pres">
      <dgm:prSet presAssocID="{A7765206-7CB1-4831-B196-1AD95FC94D70}" presName="background3" presStyleLbl="node3" presStyleIdx="3" presStyleCnt="7"/>
      <dgm:spPr/>
    </dgm:pt>
    <dgm:pt modelId="{5D07ABE1-241F-4873-9474-AFB8AA7D26DC}" type="pres">
      <dgm:prSet presAssocID="{A7765206-7CB1-4831-B196-1AD95FC94D70}" presName="text3" presStyleLbl="fgAcc3" presStyleIdx="3" presStyleCnt="7">
        <dgm:presLayoutVars>
          <dgm:chPref val="3"/>
        </dgm:presLayoutVars>
      </dgm:prSet>
      <dgm:spPr/>
    </dgm:pt>
    <dgm:pt modelId="{7C443F2E-F32A-427C-AFDF-A8E6B4DBA8E3}" type="pres">
      <dgm:prSet presAssocID="{A7765206-7CB1-4831-B196-1AD95FC94D70}" presName="hierChild4" presStyleCnt="0"/>
      <dgm:spPr/>
    </dgm:pt>
    <dgm:pt modelId="{54FA87B8-AF7B-40AF-9CF6-C430E0EAA139}" type="pres">
      <dgm:prSet presAssocID="{8B89B54C-1DAE-428E-B896-BDA470F586D5}" presName="Name10" presStyleLbl="parChTrans1D2" presStyleIdx="1" presStyleCnt="2"/>
      <dgm:spPr/>
    </dgm:pt>
    <dgm:pt modelId="{733CD866-9800-4776-A928-746EC0AD4D79}" type="pres">
      <dgm:prSet presAssocID="{21A07C1A-2D1A-447E-B2A5-CBD5909EFE3D}" presName="hierRoot2" presStyleCnt="0"/>
      <dgm:spPr/>
    </dgm:pt>
    <dgm:pt modelId="{D0980377-9A85-41E6-AC31-3B2CFF93950B}" type="pres">
      <dgm:prSet presAssocID="{21A07C1A-2D1A-447E-B2A5-CBD5909EFE3D}" presName="composite2" presStyleCnt="0"/>
      <dgm:spPr/>
    </dgm:pt>
    <dgm:pt modelId="{EA05AC35-FB38-40DE-A61E-6910D402C3B3}" type="pres">
      <dgm:prSet presAssocID="{21A07C1A-2D1A-447E-B2A5-CBD5909EFE3D}" presName="background2" presStyleLbl="node2" presStyleIdx="1" presStyleCnt="2"/>
      <dgm:spPr/>
    </dgm:pt>
    <dgm:pt modelId="{197015A1-2727-45AA-B2F8-C44577AE2395}" type="pres">
      <dgm:prSet presAssocID="{21A07C1A-2D1A-447E-B2A5-CBD5909EFE3D}" presName="text2" presStyleLbl="fgAcc2" presStyleIdx="1" presStyleCnt="2">
        <dgm:presLayoutVars>
          <dgm:chPref val="3"/>
        </dgm:presLayoutVars>
      </dgm:prSet>
      <dgm:spPr/>
    </dgm:pt>
    <dgm:pt modelId="{1BE62B11-7E97-485D-982C-EA3576C655DC}" type="pres">
      <dgm:prSet presAssocID="{21A07C1A-2D1A-447E-B2A5-CBD5909EFE3D}" presName="hierChild3" presStyleCnt="0"/>
      <dgm:spPr/>
    </dgm:pt>
    <dgm:pt modelId="{568505F4-419D-46BF-8470-D213607E1D3D}" type="pres">
      <dgm:prSet presAssocID="{24A666F8-C022-4E84-B5CC-1B5DF82A5713}" presName="Name17" presStyleLbl="parChTrans1D3" presStyleIdx="4" presStyleCnt="7"/>
      <dgm:spPr/>
    </dgm:pt>
    <dgm:pt modelId="{7E2E3B82-CF53-472E-A94F-556F9761F60A}" type="pres">
      <dgm:prSet presAssocID="{2E448197-94A3-43E6-93FB-2B0C8AB22D5A}" presName="hierRoot3" presStyleCnt="0"/>
      <dgm:spPr/>
    </dgm:pt>
    <dgm:pt modelId="{C434E523-B80A-497C-8D89-9D04D2E30057}" type="pres">
      <dgm:prSet presAssocID="{2E448197-94A3-43E6-93FB-2B0C8AB22D5A}" presName="composite3" presStyleCnt="0"/>
      <dgm:spPr/>
    </dgm:pt>
    <dgm:pt modelId="{EFB7036A-28D6-417F-80A9-B519D6091BD2}" type="pres">
      <dgm:prSet presAssocID="{2E448197-94A3-43E6-93FB-2B0C8AB22D5A}" presName="background3" presStyleLbl="node3" presStyleIdx="4" presStyleCnt="7"/>
      <dgm:spPr/>
    </dgm:pt>
    <dgm:pt modelId="{40BF5072-750E-42DE-A392-913B1573CCD5}" type="pres">
      <dgm:prSet presAssocID="{2E448197-94A3-43E6-93FB-2B0C8AB22D5A}" presName="text3" presStyleLbl="fgAcc3" presStyleIdx="4" presStyleCnt="7">
        <dgm:presLayoutVars>
          <dgm:chPref val="3"/>
        </dgm:presLayoutVars>
      </dgm:prSet>
      <dgm:spPr/>
    </dgm:pt>
    <dgm:pt modelId="{73B87132-90B8-423A-97AD-38794F1229BA}" type="pres">
      <dgm:prSet presAssocID="{2E448197-94A3-43E6-93FB-2B0C8AB22D5A}" presName="hierChild4" presStyleCnt="0"/>
      <dgm:spPr/>
    </dgm:pt>
    <dgm:pt modelId="{8CF71AA3-6577-4948-A90D-570CD7F3D329}" type="pres">
      <dgm:prSet presAssocID="{696527EC-2DD2-4CFE-855C-0BE25F9636FC}" presName="Name17" presStyleLbl="parChTrans1D3" presStyleIdx="5" presStyleCnt="7"/>
      <dgm:spPr/>
    </dgm:pt>
    <dgm:pt modelId="{57AB7FA0-C2ED-4235-B2EB-FF1DCC5D0361}" type="pres">
      <dgm:prSet presAssocID="{DF52EB96-B138-48DD-8AC7-053E428B4AC8}" presName="hierRoot3" presStyleCnt="0"/>
      <dgm:spPr/>
    </dgm:pt>
    <dgm:pt modelId="{227A4EDE-1414-479A-9754-FB5D35F1B9C6}" type="pres">
      <dgm:prSet presAssocID="{DF52EB96-B138-48DD-8AC7-053E428B4AC8}" presName="composite3" presStyleCnt="0"/>
      <dgm:spPr/>
    </dgm:pt>
    <dgm:pt modelId="{53E8EFAB-A84C-4683-B9F3-8261C0A49352}" type="pres">
      <dgm:prSet presAssocID="{DF52EB96-B138-48DD-8AC7-053E428B4AC8}" presName="background3" presStyleLbl="node3" presStyleIdx="5" presStyleCnt="7"/>
      <dgm:spPr/>
    </dgm:pt>
    <dgm:pt modelId="{80D64E33-B11D-4951-8C61-C781648B4D81}" type="pres">
      <dgm:prSet presAssocID="{DF52EB96-B138-48DD-8AC7-053E428B4AC8}" presName="text3" presStyleLbl="fgAcc3" presStyleIdx="5" presStyleCnt="7">
        <dgm:presLayoutVars>
          <dgm:chPref val="3"/>
        </dgm:presLayoutVars>
      </dgm:prSet>
      <dgm:spPr/>
    </dgm:pt>
    <dgm:pt modelId="{1583394F-2C2E-47DB-B54D-78E6028B0E8E}" type="pres">
      <dgm:prSet presAssocID="{DF52EB96-B138-48DD-8AC7-053E428B4AC8}" presName="hierChild4" presStyleCnt="0"/>
      <dgm:spPr/>
    </dgm:pt>
    <dgm:pt modelId="{59E77004-05EC-4AF7-ABCB-FFC1F2246136}" type="pres">
      <dgm:prSet presAssocID="{566D56E8-B9BB-42FD-B7CD-63769F3ABE0D}" presName="Name17" presStyleLbl="parChTrans1D3" presStyleIdx="6" presStyleCnt="7"/>
      <dgm:spPr/>
    </dgm:pt>
    <dgm:pt modelId="{E379A33C-BBA8-49F1-9178-150C1402E7AF}" type="pres">
      <dgm:prSet presAssocID="{28EDB5C7-9137-4F7F-A2FC-A4245184F138}" presName="hierRoot3" presStyleCnt="0"/>
      <dgm:spPr/>
    </dgm:pt>
    <dgm:pt modelId="{67B58E94-6249-4A0A-A0CB-A098055A6B6F}" type="pres">
      <dgm:prSet presAssocID="{28EDB5C7-9137-4F7F-A2FC-A4245184F138}" presName="composite3" presStyleCnt="0"/>
      <dgm:spPr/>
    </dgm:pt>
    <dgm:pt modelId="{0B4A2F2B-2679-45B1-9077-36E87EAFE5DE}" type="pres">
      <dgm:prSet presAssocID="{28EDB5C7-9137-4F7F-A2FC-A4245184F138}" presName="background3" presStyleLbl="node3" presStyleIdx="6" presStyleCnt="7"/>
      <dgm:spPr/>
    </dgm:pt>
    <dgm:pt modelId="{18E9253F-7CAD-4565-8F44-1644E4444EDB}" type="pres">
      <dgm:prSet presAssocID="{28EDB5C7-9137-4F7F-A2FC-A4245184F138}" presName="text3" presStyleLbl="fgAcc3" presStyleIdx="6" presStyleCnt="7">
        <dgm:presLayoutVars>
          <dgm:chPref val="3"/>
        </dgm:presLayoutVars>
      </dgm:prSet>
      <dgm:spPr/>
    </dgm:pt>
    <dgm:pt modelId="{E9B5CF3F-F8F9-47D2-8085-DF9F15B0361B}" type="pres">
      <dgm:prSet presAssocID="{28EDB5C7-9137-4F7F-A2FC-A4245184F138}" presName="hierChild4" presStyleCnt="0"/>
      <dgm:spPr/>
    </dgm:pt>
  </dgm:ptLst>
  <dgm:cxnLst>
    <dgm:cxn modelId="{6221F81D-55D3-412A-8807-85564C602BE6}" type="presOf" srcId="{A4ADA757-05AE-4533-B52C-7AA24C9D5D70}" destId="{E69FF400-6F7B-48B8-9E20-ACA2739E7895}" srcOrd="0" destOrd="0" presId="urn:microsoft.com/office/officeart/2005/8/layout/hierarchy1"/>
    <dgm:cxn modelId="{7FF42620-4A8C-42EF-9B90-3FDA766CBB0F}" srcId="{21A07C1A-2D1A-447E-B2A5-CBD5909EFE3D}" destId="{DF52EB96-B138-48DD-8AC7-053E428B4AC8}" srcOrd="1" destOrd="0" parTransId="{696527EC-2DD2-4CFE-855C-0BE25F9636FC}" sibTransId="{E2ACE463-84DC-4B8A-BABC-8CAA611DD414}"/>
    <dgm:cxn modelId="{1BA65D21-366C-4FE0-A88F-22DA35D1D08F}" type="presOf" srcId="{E83FCC27-C1EC-435E-9813-AACA4B330416}" destId="{9B07DD8D-4F63-42C4-BA7A-3E14F86B4FF4}" srcOrd="0" destOrd="0" presId="urn:microsoft.com/office/officeart/2005/8/layout/hierarchy1"/>
    <dgm:cxn modelId="{29246C22-A26A-45E9-9CBE-3ED188623531}" type="presOf" srcId="{728D3B25-E2FC-4118-B3CA-6A025A6D3990}" destId="{B3E885DF-46EB-4344-A5A6-A65254B9CEA1}" srcOrd="0" destOrd="0" presId="urn:microsoft.com/office/officeart/2005/8/layout/hierarchy1"/>
    <dgm:cxn modelId="{3D6B5D28-033E-44C3-9C04-89320C5FD62B}" type="presOf" srcId="{06C225BC-0DEF-4540-9B88-C1DA0F925429}" destId="{B5550880-7CAF-4F81-B69A-CEFD06ACBF51}" srcOrd="0" destOrd="0" presId="urn:microsoft.com/office/officeart/2005/8/layout/hierarchy1"/>
    <dgm:cxn modelId="{66A73B31-D17F-4B4A-B6D6-C6E38627C79A}" type="presOf" srcId="{B3BC7CD1-0AA2-450F-B691-BEDCD295A6B2}" destId="{24EF3765-768A-4B6D-A9F4-413D55372AA3}" srcOrd="0" destOrd="0" presId="urn:microsoft.com/office/officeart/2005/8/layout/hierarchy1"/>
    <dgm:cxn modelId="{7F8D5339-B70B-4A3A-AC71-7D0A302C015F}" srcId="{21A07C1A-2D1A-447E-B2A5-CBD5909EFE3D}" destId="{2E448197-94A3-43E6-93FB-2B0C8AB22D5A}" srcOrd="0" destOrd="0" parTransId="{24A666F8-C022-4E84-B5CC-1B5DF82A5713}" sibTransId="{C30E25EC-9548-400D-AD70-A57C2A3048DD}"/>
    <dgm:cxn modelId="{1006373E-5B61-4A21-8A33-F7988183C837}" type="presOf" srcId="{DF52EB96-B138-48DD-8AC7-053E428B4AC8}" destId="{80D64E33-B11D-4951-8C61-C781648B4D81}" srcOrd="0" destOrd="0" presId="urn:microsoft.com/office/officeart/2005/8/layout/hierarchy1"/>
    <dgm:cxn modelId="{E2B37E42-AF55-4D53-9733-C1AE5B6A21A2}" srcId="{B3BC7CD1-0AA2-450F-B691-BEDCD295A6B2}" destId="{06C225BC-0DEF-4540-9B88-C1DA0F925429}" srcOrd="0" destOrd="0" parTransId="{A4ADA757-05AE-4533-B52C-7AA24C9D5D70}" sibTransId="{43F87967-A9E9-482F-939B-318F8713E53F}"/>
    <dgm:cxn modelId="{F0D4CF63-595F-4AFA-84D3-CF05EC9443B9}" type="presOf" srcId="{2E448197-94A3-43E6-93FB-2B0C8AB22D5A}" destId="{40BF5072-750E-42DE-A392-913B1573CCD5}" srcOrd="0" destOrd="0" presId="urn:microsoft.com/office/officeart/2005/8/layout/hierarchy1"/>
    <dgm:cxn modelId="{9FD5E56D-090F-4BC3-BF2B-CA9C82D967E3}" type="presOf" srcId="{8345E0FC-8107-495E-BA2D-20DBB97DFD8F}" destId="{2BBB4C8F-5C71-4CE9-BC8B-99B7F181AAFE}" srcOrd="0" destOrd="0" presId="urn:microsoft.com/office/officeart/2005/8/layout/hierarchy1"/>
    <dgm:cxn modelId="{E7D1F24D-1573-44D8-A780-409CB88728FF}" type="presOf" srcId="{819C226F-D6A5-49E3-99B0-0B708FCBFB18}" destId="{DEC4F30C-0FF7-48D6-A58C-368609DF895A}" srcOrd="0" destOrd="0" presId="urn:microsoft.com/office/officeart/2005/8/layout/hierarchy1"/>
    <dgm:cxn modelId="{1CD23172-C503-4E02-B59A-AF5D7574BA7D}" srcId="{21A07C1A-2D1A-447E-B2A5-CBD5909EFE3D}" destId="{28EDB5C7-9137-4F7F-A2FC-A4245184F138}" srcOrd="2" destOrd="0" parTransId="{566D56E8-B9BB-42FD-B7CD-63769F3ABE0D}" sibTransId="{CF84FB88-16B4-4B65-8064-5E321A7C5A98}"/>
    <dgm:cxn modelId="{080CCB77-8682-4819-A13A-BC8F48905118}" type="presOf" srcId="{1126C7B6-68D6-4380-9284-6D5DB59E31F6}" destId="{BAB412FC-0413-473C-BFF9-D3223F762007}" srcOrd="0" destOrd="0" presId="urn:microsoft.com/office/officeart/2005/8/layout/hierarchy1"/>
    <dgm:cxn modelId="{A175AA7B-D177-4380-B6E2-43662F8CAE79}" type="presOf" srcId="{21A07C1A-2D1A-447E-B2A5-CBD5909EFE3D}" destId="{197015A1-2727-45AA-B2F8-C44577AE2395}" srcOrd="0" destOrd="0" presId="urn:microsoft.com/office/officeart/2005/8/layout/hierarchy1"/>
    <dgm:cxn modelId="{09F1E67B-2D74-4C24-8470-2528EBB6D879}" type="presOf" srcId="{696527EC-2DD2-4CFE-855C-0BE25F9636FC}" destId="{8CF71AA3-6577-4948-A90D-570CD7F3D329}" srcOrd="0" destOrd="0" presId="urn:microsoft.com/office/officeart/2005/8/layout/hierarchy1"/>
    <dgm:cxn modelId="{E5C16084-E8F3-4095-A474-0D181EA421B3}" type="presOf" srcId="{DD2A0453-128A-46FA-9DF8-B819AFC13DBA}" destId="{8635851C-836B-45D4-B67A-AE92C4C33ABA}" srcOrd="0" destOrd="0" presId="urn:microsoft.com/office/officeart/2005/8/layout/hierarchy1"/>
    <dgm:cxn modelId="{D9827D85-827C-463C-8945-2EECB32D8EB8}" type="presOf" srcId="{24A666F8-C022-4E84-B5CC-1B5DF82A5713}" destId="{568505F4-419D-46BF-8470-D213607E1D3D}" srcOrd="0" destOrd="0" presId="urn:microsoft.com/office/officeart/2005/8/layout/hierarchy1"/>
    <dgm:cxn modelId="{F2DD8195-4793-4847-B780-D26C4F78AC95}" type="presOf" srcId="{566D56E8-B9BB-42FD-B7CD-63769F3ABE0D}" destId="{59E77004-05EC-4AF7-ABCB-FFC1F2246136}" srcOrd="0" destOrd="0" presId="urn:microsoft.com/office/officeart/2005/8/layout/hierarchy1"/>
    <dgm:cxn modelId="{121AD09A-E776-47F2-8891-DC0185FD730F}" type="presOf" srcId="{CFAE6521-F698-4D8B-9C1F-52DAC7206BCA}" destId="{318B2CF9-DB17-497A-A072-BAAB1F9B688A}" srcOrd="0" destOrd="0" presId="urn:microsoft.com/office/officeart/2005/8/layout/hierarchy1"/>
    <dgm:cxn modelId="{79301E9E-E131-4725-B19A-30A3951C4BD5}" srcId="{B3BC7CD1-0AA2-450F-B691-BEDCD295A6B2}" destId="{21A07C1A-2D1A-447E-B2A5-CBD5909EFE3D}" srcOrd="1" destOrd="0" parTransId="{8B89B54C-1DAE-428E-B896-BDA470F586D5}" sibTransId="{23845695-CD5A-407D-98BA-2835724E693A}"/>
    <dgm:cxn modelId="{DDCF94B1-FE43-4550-A15C-32A617B27246}" srcId="{06C225BC-0DEF-4540-9B88-C1DA0F925429}" destId="{E83FCC27-C1EC-435E-9813-AACA4B330416}" srcOrd="0" destOrd="0" parTransId="{05608C3D-11B9-4206-8187-1C8060690071}" sibTransId="{3B972811-B770-4955-800D-F8FD0F2F58E8}"/>
    <dgm:cxn modelId="{E71FE2B3-027F-4C53-8FB0-3CE34EB72424}" srcId="{1126C7B6-68D6-4380-9284-6D5DB59E31F6}" destId="{B3BC7CD1-0AA2-450F-B691-BEDCD295A6B2}" srcOrd="0" destOrd="0" parTransId="{AD3BF78C-8DF1-43B0-B8D8-A041AEFFB816}" sibTransId="{A8942B30-09AB-43A3-B35F-4E7B69D838B1}"/>
    <dgm:cxn modelId="{DC3F70D1-AF1C-4264-AA38-221BCF0EBC3D}" srcId="{06C225BC-0DEF-4540-9B88-C1DA0F925429}" destId="{A7765206-7CB1-4831-B196-1AD95FC94D70}" srcOrd="3" destOrd="0" parTransId="{DD2A0453-128A-46FA-9DF8-B819AFC13DBA}" sibTransId="{4D4F9E21-B93C-4A79-BDAA-4598A4BE58E1}"/>
    <dgm:cxn modelId="{05B814D3-EEBC-4E96-8671-86A846A8C260}" srcId="{06C225BC-0DEF-4540-9B88-C1DA0F925429}" destId="{8345E0FC-8107-495E-BA2D-20DBB97DFD8F}" srcOrd="1" destOrd="0" parTransId="{728D3B25-E2FC-4118-B3CA-6A025A6D3990}" sibTransId="{831CC5EC-51F6-453B-88BE-910E182A1A4B}"/>
    <dgm:cxn modelId="{AFE975DC-73FF-4964-B9E6-790882FFF923}" srcId="{06C225BC-0DEF-4540-9B88-C1DA0F925429}" destId="{819C226F-D6A5-49E3-99B0-0B708FCBFB18}" srcOrd="2" destOrd="0" parTransId="{CFAE6521-F698-4D8B-9C1F-52DAC7206BCA}" sibTransId="{4E7ACAD3-F66C-4F92-BEB8-E2BCBAA9801C}"/>
    <dgm:cxn modelId="{450D24E7-018E-4C74-B4F6-3584FBAE78BB}" type="presOf" srcId="{28EDB5C7-9137-4F7F-A2FC-A4245184F138}" destId="{18E9253F-7CAD-4565-8F44-1644E4444EDB}" srcOrd="0" destOrd="0" presId="urn:microsoft.com/office/officeart/2005/8/layout/hierarchy1"/>
    <dgm:cxn modelId="{41F97FEC-9489-45E3-9D7A-4462E46EF352}" type="presOf" srcId="{8B89B54C-1DAE-428E-B896-BDA470F586D5}" destId="{54FA87B8-AF7B-40AF-9CF6-C430E0EAA139}" srcOrd="0" destOrd="0" presId="urn:microsoft.com/office/officeart/2005/8/layout/hierarchy1"/>
    <dgm:cxn modelId="{E2A08DF1-A70C-4E04-BFFB-319254A39C8C}" type="presOf" srcId="{05608C3D-11B9-4206-8187-1C8060690071}" destId="{959AB22B-DF2D-400A-8337-9F000E3656CA}" srcOrd="0" destOrd="0" presId="urn:microsoft.com/office/officeart/2005/8/layout/hierarchy1"/>
    <dgm:cxn modelId="{71E39CF9-A4E8-4CC3-AEA6-3F6DA45DC6EF}" type="presOf" srcId="{A7765206-7CB1-4831-B196-1AD95FC94D70}" destId="{5D07ABE1-241F-4873-9474-AFB8AA7D26DC}" srcOrd="0" destOrd="0" presId="urn:microsoft.com/office/officeart/2005/8/layout/hierarchy1"/>
    <dgm:cxn modelId="{1C8EEFF9-2465-464C-B0DC-F8FE6DC0F4E9}" type="presParOf" srcId="{BAB412FC-0413-473C-BFF9-D3223F762007}" destId="{DB65BF78-3615-4A12-9FEF-40857A24010D}" srcOrd="0" destOrd="0" presId="urn:microsoft.com/office/officeart/2005/8/layout/hierarchy1"/>
    <dgm:cxn modelId="{06408425-01EE-4751-935F-F37BBA3D3810}" type="presParOf" srcId="{DB65BF78-3615-4A12-9FEF-40857A24010D}" destId="{4CDCFF4A-2BE8-4DB6-BECD-35F8C3ADCE01}" srcOrd="0" destOrd="0" presId="urn:microsoft.com/office/officeart/2005/8/layout/hierarchy1"/>
    <dgm:cxn modelId="{065B88BD-FD0D-4C10-B785-427DF215BA05}" type="presParOf" srcId="{4CDCFF4A-2BE8-4DB6-BECD-35F8C3ADCE01}" destId="{7EB257CA-E08F-4D6F-8DD0-1DC90DAE2357}" srcOrd="0" destOrd="0" presId="urn:microsoft.com/office/officeart/2005/8/layout/hierarchy1"/>
    <dgm:cxn modelId="{4BFA2DD1-502E-4B2F-88D2-D4B36CA62470}" type="presParOf" srcId="{4CDCFF4A-2BE8-4DB6-BECD-35F8C3ADCE01}" destId="{24EF3765-768A-4B6D-A9F4-413D55372AA3}" srcOrd="1" destOrd="0" presId="urn:microsoft.com/office/officeart/2005/8/layout/hierarchy1"/>
    <dgm:cxn modelId="{0A109670-BD96-4E54-BEFC-2CD6D524E6F0}" type="presParOf" srcId="{DB65BF78-3615-4A12-9FEF-40857A24010D}" destId="{7B7597F0-82EE-45C7-87AA-CC232DB03225}" srcOrd="1" destOrd="0" presId="urn:microsoft.com/office/officeart/2005/8/layout/hierarchy1"/>
    <dgm:cxn modelId="{02C947B4-90B0-4B89-A72B-D8BCA9ED0924}" type="presParOf" srcId="{7B7597F0-82EE-45C7-87AA-CC232DB03225}" destId="{E69FF400-6F7B-48B8-9E20-ACA2739E7895}" srcOrd="0" destOrd="0" presId="urn:microsoft.com/office/officeart/2005/8/layout/hierarchy1"/>
    <dgm:cxn modelId="{90955747-49F6-4759-B4CB-F50BE0B57842}" type="presParOf" srcId="{7B7597F0-82EE-45C7-87AA-CC232DB03225}" destId="{C1352099-9FE2-4B7C-B14A-452D4CFE0B4D}" srcOrd="1" destOrd="0" presId="urn:microsoft.com/office/officeart/2005/8/layout/hierarchy1"/>
    <dgm:cxn modelId="{6818FC4F-B3CE-4449-BBCD-D3C9AD85CC56}" type="presParOf" srcId="{C1352099-9FE2-4B7C-B14A-452D4CFE0B4D}" destId="{7B582D9D-0A0E-4313-AFED-C26F698A77D5}" srcOrd="0" destOrd="0" presId="urn:microsoft.com/office/officeart/2005/8/layout/hierarchy1"/>
    <dgm:cxn modelId="{B863DCD9-A87B-4175-8511-3CE828881277}" type="presParOf" srcId="{7B582D9D-0A0E-4313-AFED-C26F698A77D5}" destId="{94640919-C99D-49D3-9379-32C952E3F7BF}" srcOrd="0" destOrd="0" presId="urn:microsoft.com/office/officeart/2005/8/layout/hierarchy1"/>
    <dgm:cxn modelId="{21A58B0C-6850-4C64-B986-5C9435728D39}" type="presParOf" srcId="{7B582D9D-0A0E-4313-AFED-C26F698A77D5}" destId="{B5550880-7CAF-4F81-B69A-CEFD06ACBF51}" srcOrd="1" destOrd="0" presId="urn:microsoft.com/office/officeart/2005/8/layout/hierarchy1"/>
    <dgm:cxn modelId="{8291A1B2-2323-43A9-81E7-2CD35DF6B92E}" type="presParOf" srcId="{C1352099-9FE2-4B7C-B14A-452D4CFE0B4D}" destId="{D1EA1CB4-B340-42C9-8955-531C2AB47D5B}" srcOrd="1" destOrd="0" presId="urn:microsoft.com/office/officeart/2005/8/layout/hierarchy1"/>
    <dgm:cxn modelId="{037B1A23-2175-4AAB-96E4-D1CC33413E50}" type="presParOf" srcId="{D1EA1CB4-B340-42C9-8955-531C2AB47D5B}" destId="{959AB22B-DF2D-400A-8337-9F000E3656CA}" srcOrd="0" destOrd="0" presId="urn:microsoft.com/office/officeart/2005/8/layout/hierarchy1"/>
    <dgm:cxn modelId="{9AB27679-28C0-4FE6-9CB6-6034D395B147}" type="presParOf" srcId="{D1EA1CB4-B340-42C9-8955-531C2AB47D5B}" destId="{A66C4512-98B4-418C-B81E-EBC0875CE57A}" srcOrd="1" destOrd="0" presId="urn:microsoft.com/office/officeart/2005/8/layout/hierarchy1"/>
    <dgm:cxn modelId="{4AA01384-C2E3-4C5A-A2DE-0B417806502E}" type="presParOf" srcId="{A66C4512-98B4-418C-B81E-EBC0875CE57A}" destId="{1A31B866-0916-4F2A-88ED-B17F45B3D3D6}" srcOrd="0" destOrd="0" presId="urn:microsoft.com/office/officeart/2005/8/layout/hierarchy1"/>
    <dgm:cxn modelId="{3D51CB6D-5363-4A3D-AAEB-CE7BED292DED}" type="presParOf" srcId="{1A31B866-0916-4F2A-88ED-B17F45B3D3D6}" destId="{C8E77BFC-DFD6-48ED-89ED-5CF4D015EAF7}" srcOrd="0" destOrd="0" presId="urn:microsoft.com/office/officeart/2005/8/layout/hierarchy1"/>
    <dgm:cxn modelId="{FD7DB029-E0E5-48BD-B384-BE475F322548}" type="presParOf" srcId="{1A31B866-0916-4F2A-88ED-B17F45B3D3D6}" destId="{9B07DD8D-4F63-42C4-BA7A-3E14F86B4FF4}" srcOrd="1" destOrd="0" presId="urn:microsoft.com/office/officeart/2005/8/layout/hierarchy1"/>
    <dgm:cxn modelId="{5FA346E3-3560-41D2-BF06-CB7F17CA1744}" type="presParOf" srcId="{A66C4512-98B4-418C-B81E-EBC0875CE57A}" destId="{431D8EC2-88DB-4172-B2D5-3BF604DB92FE}" srcOrd="1" destOrd="0" presId="urn:microsoft.com/office/officeart/2005/8/layout/hierarchy1"/>
    <dgm:cxn modelId="{65007A95-CE91-46CB-BC30-510A99548032}" type="presParOf" srcId="{D1EA1CB4-B340-42C9-8955-531C2AB47D5B}" destId="{B3E885DF-46EB-4344-A5A6-A65254B9CEA1}" srcOrd="2" destOrd="0" presId="urn:microsoft.com/office/officeart/2005/8/layout/hierarchy1"/>
    <dgm:cxn modelId="{3A674DCA-2469-42DF-92AA-FFDAA3DCA440}" type="presParOf" srcId="{D1EA1CB4-B340-42C9-8955-531C2AB47D5B}" destId="{D7450A71-F95D-487F-A961-7CE1257EC1FF}" srcOrd="3" destOrd="0" presId="urn:microsoft.com/office/officeart/2005/8/layout/hierarchy1"/>
    <dgm:cxn modelId="{1761FD0B-B281-449F-9AAA-E7C6025B8512}" type="presParOf" srcId="{D7450A71-F95D-487F-A961-7CE1257EC1FF}" destId="{292A92DF-4E11-477A-9400-5E28034FC9A3}" srcOrd="0" destOrd="0" presId="urn:microsoft.com/office/officeart/2005/8/layout/hierarchy1"/>
    <dgm:cxn modelId="{9C6BA847-6564-42A5-B836-48CEAD06A536}" type="presParOf" srcId="{292A92DF-4E11-477A-9400-5E28034FC9A3}" destId="{F7F84499-59C3-4930-AE63-830490D56CDF}" srcOrd="0" destOrd="0" presId="urn:microsoft.com/office/officeart/2005/8/layout/hierarchy1"/>
    <dgm:cxn modelId="{2159ADAE-A1A6-47C4-8636-64E9B8C3915D}" type="presParOf" srcId="{292A92DF-4E11-477A-9400-5E28034FC9A3}" destId="{2BBB4C8F-5C71-4CE9-BC8B-99B7F181AAFE}" srcOrd="1" destOrd="0" presId="urn:microsoft.com/office/officeart/2005/8/layout/hierarchy1"/>
    <dgm:cxn modelId="{72E03B77-B029-4E2B-8659-FBA0E3E1A684}" type="presParOf" srcId="{D7450A71-F95D-487F-A961-7CE1257EC1FF}" destId="{3E99C124-A91F-4F60-850B-D91CD853AE26}" srcOrd="1" destOrd="0" presId="urn:microsoft.com/office/officeart/2005/8/layout/hierarchy1"/>
    <dgm:cxn modelId="{8DF6B061-37A2-4129-A509-7E215A3CA77D}" type="presParOf" srcId="{D1EA1CB4-B340-42C9-8955-531C2AB47D5B}" destId="{318B2CF9-DB17-497A-A072-BAAB1F9B688A}" srcOrd="4" destOrd="0" presId="urn:microsoft.com/office/officeart/2005/8/layout/hierarchy1"/>
    <dgm:cxn modelId="{8E435975-54B2-466D-8E0F-A99D0E81C74A}" type="presParOf" srcId="{D1EA1CB4-B340-42C9-8955-531C2AB47D5B}" destId="{8D134343-054F-4035-B87B-50C57C6E73B8}" srcOrd="5" destOrd="0" presId="urn:microsoft.com/office/officeart/2005/8/layout/hierarchy1"/>
    <dgm:cxn modelId="{2612CA6D-2D1F-4F32-AFB6-D1A1E72E7B28}" type="presParOf" srcId="{8D134343-054F-4035-B87B-50C57C6E73B8}" destId="{E274BC47-EE8E-4935-818A-C08A76669691}" srcOrd="0" destOrd="0" presId="urn:microsoft.com/office/officeart/2005/8/layout/hierarchy1"/>
    <dgm:cxn modelId="{B90BC371-D5A3-4CEA-9E95-B53BE79CE106}" type="presParOf" srcId="{E274BC47-EE8E-4935-818A-C08A76669691}" destId="{74C594B5-65F0-4433-BEB5-27F820DDC6E7}" srcOrd="0" destOrd="0" presId="urn:microsoft.com/office/officeart/2005/8/layout/hierarchy1"/>
    <dgm:cxn modelId="{72E8066A-C26A-4B75-8F7D-52C1C7DBC624}" type="presParOf" srcId="{E274BC47-EE8E-4935-818A-C08A76669691}" destId="{DEC4F30C-0FF7-48D6-A58C-368609DF895A}" srcOrd="1" destOrd="0" presId="urn:microsoft.com/office/officeart/2005/8/layout/hierarchy1"/>
    <dgm:cxn modelId="{A5AEB35E-A356-4A53-9FAE-104B4276AB20}" type="presParOf" srcId="{8D134343-054F-4035-B87B-50C57C6E73B8}" destId="{8541DDEF-3521-4432-BCF4-245A94BD9691}" srcOrd="1" destOrd="0" presId="urn:microsoft.com/office/officeart/2005/8/layout/hierarchy1"/>
    <dgm:cxn modelId="{B6294D07-880B-4313-8DDE-A27BD216914F}" type="presParOf" srcId="{D1EA1CB4-B340-42C9-8955-531C2AB47D5B}" destId="{8635851C-836B-45D4-B67A-AE92C4C33ABA}" srcOrd="6" destOrd="0" presId="urn:microsoft.com/office/officeart/2005/8/layout/hierarchy1"/>
    <dgm:cxn modelId="{0E4A30D1-42EC-4AC0-AAEC-96DD48F96238}" type="presParOf" srcId="{D1EA1CB4-B340-42C9-8955-531C2AB47D5B}" destId="{87D0D118-7E67-48B8-93F6-7E0F86F34181}" srcOrd="7" destOrd="0" presId="urn:microsoft.com/office/officeart/2005/8/layout/hierarchy1"/>
    <dgm:cxn modelId="{B4C156B7-EE73-45DE-B85D-C31782355CF0}" type="presParOf" srcId="{87D0D118-7E67-48B8-93F6-7E0F86F34181}" destId="{C08E07B6-C200-45B3-BDC7-F4C510DC59D1}" srcOrd="0" destOrd="0" presId="urn:microsoft.com/office/officeart/2005/8/layout/hierarchy1"/>
    <dgm:cxn modelId="{184C247F-007F-4E1E-A2B3-C3F9A49FFA0F}" type="presParOf" srcId="{C08E07B6-C200-45B3-BDC7-F4C510DC59D1}" destId="{E76830D0-7FF6-4AC9-9A4C-462B7039D62F}" srcOrd="0" destOrd="0" presId="urn:microsoft.com/office/officeart/2005/8/layout/hierarchy1"/>
    <dgm:cxn modelId="{5956FC71-0768-4473-B246-A3FABA349E55}" type="presParOf" srcId="{C08E07B6-C200-45B3-BDC7-F4C510DC59D1}" destId="{5D07ABE1-241F-4873-9474-AFB8AA7D26DC}" srcOrd="1" destOrd="0" presId="urn:microsoft.com/office/officeart/2005/8/layout/hierarchy1"/>
    <dgm:cxn modelId="{918D2B30-77DD-45FB-9BE2-B8D9E18FE58A}" type="presParOf" srcId="{87D0D118-7E67-48B8-93F6-7E0F86F34181}" destId="{7C443F2E-F32A-427C-AFDF-A8E6B4DBA8E3}" srcOrd="1" destOrd="0" presId="urn:microsoft.com/office/officeart/2005/8/layout/hierarchy1"/>
    <dgm:cxn modelId="{1A31B29F-A681-40F9-9ACB-18E566693DC8}" type="presParOf" srcId="{7B7597F0-82EE-45C7-87AA-CC232DB03225}" destId="{54FA87B8-AF7B-40AF-9CF6-C430E0EAA139}" srcOrd="2" destOrd="0" presId="urn:microsoft.com/office/officeart/2005/8/layout/hierarchy1"/>
    <dgm:cxn modelId="{9ADF2604-3EBC-465D-B19B-8BA4A2452B2A}" type="presParOf" srcId="{7B7597F0-82EE-45C7-87AA-CC232DB03225}" destId="{733CD866-9800-4776-A928-746EC0AD4D79}" srcOrd="3" destOrd="0" presId="urn:microsoft.com/office/officeart/2005/8/layout/hierarchy1"/>
    <dgm:cxn modelId="{E95BF795-B592-4716-9BC2-ED206BF3147B}" type="presParOf" srcId="{733CD866-9800-4776-A928-746EC0AD4D79}" destId="{D0980377-9A85-41E6-AC31-3B2CFF93950B}" srcOrd="0" destOrd="0" presId="urn:microsoft.com/office/officeart/2005/8/layout/hierarchy1"/>
    <dgm:cxn modelId="{A0A6CE7E-BF62-45C1-8EDC-2C512B168607}" type="presParOf" srcId="{D0980377-9A85-41E6-AC31-3B2CFF93950B}" destId="{EA05AC35-FB38-40DE-A61E-6910D402C3B3}" srcOrd="0" destOrd="0" presId="urn:microsoft.com/office/officeart/2005/8/layout/hierarchy1"/>
    <dgm:cxn modelId="{EB4CBCD5-80E7-48FA-A332-624A60D53A10}" type="presParOf" srcId="{D0980377-9A85-41E6-AC31-3B2CFF93950B}" destId="{197015A1-2727-45AA-B2F8-C44577AE2395}" srcOrd="1" destOrd="0" presId="urn:microsoft.com/office/officeart/2005/8/layout/hierarchy1"/>
    <dgm:cxn modelId="{2A64FAA7-7F82-411C-B5D2-52C0C34D5D20}" type="presParOf" srcId="{733CD866-9800-4776-A928-746EC0AD4D79}" destId="{1BE62B11-7E97-485D-982C-EA3576C655DC}" srcOrd="1" destOrd="0" presId="urn:microsoft.com/office/officeart/2005/8/layout/hierarchy1"/>
    <dgm:cxn modelId="{F1F3B980-3661-4DEE-AEEE-1533C879AC92}" type="presParOf" srcId="{1BE62B11-7E97-485D-982C-EA3576C655DC}" destId="{568505F4-419D-46BF-8470-D213607E1D3D}" srcOrd="0" destOrd="0" presId="urn:microsoft.com/office/officeart/2005/8/layout/hierarchy1"/>
    <dgm:cxn modelId="{CE454CF1-E5FE-4D27-B438-9954EC419D9C}" type="presParOf" srcId="{1BE62B11-7E97-485D-982C-EA3576C655DC}" destId="{7E2E3B82-CF53-472E-A94F-556F9761F60A}" srcOrd="1" destOrd="0" presId="urn:microsoft.com/office/officeart/2005/8/layout/hierarchy1"/>
    <dgm:cxn modelId="{F86F9070-20C5-4DD6-9B13-AE367A6DC985}" type="presParOf" srcId="{7E2E3B82-CF53-472E-A94F-556F9761F60A}" destId="{C434E523-B80A-497C-8D89-9D04D2E30057}" srcOrd="0" destOrd="0" presId="urn:microsoft.com/office/officeart/2005/8/layout/hierarchy1"/>
    <dgm:cxn modelId="{B2457810-8273-4A93-B840-63FFC5DEA0CB}" type="presParOf" srcId="{C434E523-B80A-497C-8D89-9D04D2E30057}" destId="{EFB7036A-28D6-417F-80A9-B519D6091BD2}" srcOrd="0" destOrd="0" presId="urn:microsoft.com/office/officeart/2005/8/layout/hierarchy1"/>
    <dgm:cxn modelId="{2929C124-876E-49F1-BF1C-072B6E6AF3CB}" type="presParOf" srcId="{C434E523-B80A-497C-8D89-9D04D2E30057}" destId="{40BF5072-750E-42DE-A392-913B1573CCD5}" srcOrd="1" destOrd="0" presId="urn:microsoft.com/office/officeart/2005/8/layout/hierarchy1"/>
    <dgm:cxn modelId="{5B05DE92-0BDC-49F1-AEB3-9D4BA2E1D226}" type="presParOf" srcId="{7E2E3B82-CF53-472E-A94F-556F9761F60A}" destId="{73B87132-90B8-423A-97AD-38794F1229BA}" srcOrd="1" destOrd="0" presId="urn:microsoft.com/office/officeart/2005/8/layout/hierarchy1"/>
    <dgm:cxn modelId="{6B43C75F-DE91-4493-9F73-14858BC5924F}" type="presParOf" srcId="{1BE62B11-7E97-485D-982C-EA3576C655DC}" destId="{8CF71AA3-6577-4948-A90D-570CD7F3D329}" srcOrd="2" destOrd="0" presId="urn:microsoft.com/office/officeart/2005/8/layout/hierarchy1"/>
    <dgm:cxn modelId="{EE312D46-2BF6-4E33-8312-54C3CBC42C87}" type="presParOf" srcId="{1BE62B11-7E97-485D-982C-EA3576C655DC}" destId="{57AB7FA0-C2ED-4235-B2EB-FF1DCC5D0361}" srcOrd="3" destOrd="0" presId="urn:microsoft.com/office/officeart/2005/8/layout/hierarchy1"/>
    <dgm:cxn modelId="{E856006E-C1AD-4992-8DB7-13C890AE6B96}" type="presParOf" srcId="{57AB7FA0-C2ED-4235-B2EB-FF1DCC5D0361}" destId="{227A4EDE-1414-479A-9754-FB5D35F1B9C6}" srcOrd="0" destOrd="0" presId="urn:microsoft.com/office/officeart/2005/8/layout/hierarchy1"/>
    <dgm:cxn modelId="{98B3CAC2-EF7E-4938-8C7F-2BF18EC92114}" type="presParOf" srcId="{227A4EDE-1414-479A-9754-FB5D35F1B9C6}" destId="{53E8EFAB-A84C-4683-B9F3-8261C0A49352}" srcOrd="0" destOrd="0" presId="urn:microsoft.com/office/officeart/2005/8/layout/hierarchy1"/>
    <dgm:cxn modelId="{214A7B0D-FFB4-4A15-A2B3-A3266C43A9B5}" type="presParOf" srcId="{227A4EDE-1414-479A-9754-FB5D35F1B9C6}" destId="{80D64E33-B11D-4951-8C61-C781648B4D81}" srcOrd="1" destOrd="0" presId="urn:microsoft.com/office/officeart/2005/8/layout/hierarchy1"/>
    <dgm:cxn modelId="{0A7BC669-5F5E-487C-A1A1-7CDAFD1C40FC}" type="presParOf" srcId="{57AB7FA0-C2ED-4235-B2EB-FF1DCC5D0361}" destId="{1583394F-2C2E-47DB-B54D-78E6028B0E8E}" srcOrd="1" destOrd="0" presId="urn:microsoft.com/office/officeart/2005/8/layout/hierarchy1"/>
    <dgm:cxn modelId="{2D202DC3-DBA4-459A-BE47-F6C6B69B81AE}" type="presParOf" srcId="{1BE62B11-7E97-485D-982C-EA3576C655DC}" destId="{59E77004-05EC-4AF7-ABCB-FFC1F2246136}" srcOrd="4" destOrd="0" presId="urn:microsoft.com/office/officeart/2005/8/layout/hierarchy1"/>
    <dgm:cxn modelId="{F94A5691-4CFB-4BCA-8E62-6B928BBDE91A}" type="presParOf" srcId="{1BE62B11-7E97-485D-982C-EA3576C655DC}" destId="{E379A33C-BBA8-49F1-9178-150C1402E7AF}" srcOrd="5" destOrd="0" presId="urn:microsoft.com/office/officeart/2005/8/layout/hierarchy1"/>
    <dgm:cxn modelId="{FCCC7892-EA86-4588-B846-8665B0CF0E96}" type="presParOf" srcId="{E379A33C-BBA8-49F1-9178-150C1402E7AF}" destId="{67B58E94-6249-4A0A-A0CB-A098055A6B6F}" srcOrd="0" destOrd="0" presId="urn:microsoft.com/office/officeart/2005/8/layout/hierarchy1"/>
    <dgm:cxn modelId="{40EAF234-EA0B-4CFD-8296-8A179A41A420}" type="presParOf" srcId="{67B58E94-6249-4A0A-A0CB-A098055A6B6F}" destId="{0B4A2F2B-2679-45B1-9077-36E87EAFE5DE}" srcOrd="0" destOrd="0" presId="urn:microsoft.com/office/officeart/2005/8/layout/hierarchy1"/>
    <dgm:cxn modelId="{47B461C0-6876-47ED-BB06-756E1489FB52}" type="presParOf" srcId="{67B58E94-6249-4A0A-A0CB-A098055A6B6F}" destId="{18E9253F-7CAD-4565-8F44-1644E4444EDB}" srcOrd="1" destOrd="0" presId="urn:microsoft.com/office/officeart/2005/8/layout/hierarchy1"/>
    <dgm:cxn modelId="{C4449016-879E-4B4C-8833-F4B1863D5F8F}" type="presParOf" srcId="{E379A33C-BBA8-49F1-9178-150C1402E7AF}" destId="{E9B5CF3F-F8F9-47D2-8085-DF9F15B0361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77004-05EC-4AF7-ABCB-FFC1F2246136}">
      <dsp:nvSpPr>
        <dsp:cNvPr id="0" name=""/>
        <dsp:cNvSpPr/>
      </dsp:nvSpPr>
      <dsp:spPr>
        <a:xfrm>
          <a:off x="8611588" y="3163838"/>
          <a:ext cx="1590269" cy="378411"/>
        </a:xfrm>
        <a:custGeom>
          <a:avLst/>
          <a:gdLst/>
          <a:ahLst/>
          <a:cxnLst/>
          <a:rect l="0" t="0" r="0" b="0"/>
          <a:pathLst>
            <a:path>
              <a:moveTo>
                <a:pt x="0" y="0"/>
              </a:moveTo>
              <a:lnTo>
                <a:pt x="0" y="257876"/>
              </a:lnTo>
              <a:lnTo>
                <a:pt x="1590269" y="257876"/>
              </a:lnTo>
              <a:lnTo>
                <a:pt x="1590269" y="37841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F71AA3-6577-4948-A90D-570CD7F3D329}">
      <dsp:nvSpPr>
        <dsp:cNvPr id="0" name=""/>
        <dsp:cNvSpPr/>
      </dsp:nvSpPr>
      <dsp:spPr>
        <a:xfrm>
          <a:off x="8565868" y="3163838"/>
          <a:ext cx="91440" cy="378411"/>
        </a:xfrm>
        <a:custGeom>
          <a:avLst/>
          <a:gdLst/>
          <a:ahLst/>
          <a:cxnLst/>
          <a:rect l="0" t="0" r="0" b="0"/>
          <a:pathLst>
            <a:path>
              <a:moveTo>
                <a:pt x="45720" y="0"/>
              </a:moveTo>
              <a:lnTo>
                <a:pt x="45720" y="37841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8505F4-419D-46BF-8470-D213607E1D3D}">
      <dsp:nvSpPr>
        <dsp:cNvPr id="0" name=""/>
        <dsp:cNvSpPr/>
      </dsp:nvSpPr>
      <dsp:spPr>
        <a:xfrm>
          <a:off x="7021318" y="3163838"/>
          <a:ext cx="1590269" cy="378411"/>
        </a:xfrm>
        <a:custGeom>
          <a:avLst/>
          <a:gdLst/>
          <a:ahLst/>
          <a:cxnLst/>
          <a:rect l="0" t="0" r="0" b="0"/>
          <a:pathLst>
            <a:path>
              <a:moveTo>
                <a:pt x="1590269" y="0"/>
              </a:moveTo>
              <a:lnTo>
                <a:pt x="1590269" y="257876"/>
              </a:lnTo>
              <a:lnTo>
                <a:pt x="0" y="257876"/>
              </a:lnTo>
              <a:lnTo>
                <a:pt x="0" y="37841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FA87B8-AF7B-40AF-9CF6-C430E0EAA139}">
      <dsp:nvSpPr>
        <dsp:cNvPr id="0" name=""/>
        <dsp:cNvSpPr/>
      </dsp:nvSpPr>
      <dsp:spPr>
        <a:xfrm>
          <a:off x="5828615" y="1959208"/>
          <a:ext cx="2782972" cy="378411"/>
        </a:xfrm>
        <a:custGeom>
          <a:avLst/>
          <a:gdLst/>
          <a:ahLst/>
          <a:cxnLst/>
          <a:rect l="0" t="0" r="0" b="0"/>
          <a:pathLst>
            <a:path>
              <a:moveTo>
                <a:pt x="0" y="0"/>
              </a:moveTo>
              <a:lnTo>
                <a:pt x="0" y="257876"/>
              </a:lnTo>
              <a:lnTo>
                <a:pt x="2782972" y="257876"/>
              </a:lnTo>
              <a:lnTo>
                <a:pt x="2782972" y="37841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35851C-836B-45D4-B67A-AE92C4C33ABA}">
      <dsp:nvSpPr>
        <dsp:cNvPr id="0" name=""/>
        <dsp:cNvSpPr/>
      </dsp:nvSpPr>
      <dsp:spPr>
        <a:xfrm>
          <a:off x="3045643" y="3163838"/>
          <a:ext cx="2385404" cy="378411"/>
        </a:xfrm>
        <a:custGeom>
          <a:avLst/>
          <a:gdLst/>
          <a:ahLst/>
          <a:cxnLst/>
          <a:rect l="0" t="0" r="0" b="0"/>
          <a:pathLst>
            <a:path>
              <a:moveTo>
                <a:pt x="0" y="0"/>
              </a:moveTo>
              <a:lnTo>
                <a:pt x="0" y="257876"/>
              </a:lnTo>
              <a:lnTo>
                <a:pt x="2385404" y="257876"/>
              </a:lnTo>
              <a:lnTo>
                <a:pt x="2385404" y="37841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8B2CF9-DB17-497A-A072-BAAB1F9B688A}">
      <dsp:nvSpPr>
        <dsp:cNvPr id="0" name=""/>
        <dsp:cNvSpPr/>
      </dsp:nvSpPr>
      <dsp:spPr>
        <a:xfrm>
          <a:off x="3045643" y="3163838"/>
          <a:ext cx="795134" cy="378411"/>
        </a:xfrm>
        <a:custGeom>
          <a:avLst/>
          <a:gdLst/>
          <a:ahLst/>
          <a:cxnLst/>
          <a:rect l="0" t="0" r="0" b="0"/>
          <a:pathLst>
            <a:path>
              <a:moveTo>
                <a:pt x="0" y="0"/>
              </a:moveTo>
              <a:lnTo>
                <a:pt x="0" y="257876"/>
              </a:lnTo>
              <a:lnTo>
                <a:pt x="795134" y="257876"/>
              </a:lnTo>
              <a:lnTo>
                <a:pt x="795134" y="37841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E885DF-46EB-4344-A5A6-A65254B9CEA1}">
      <dsp:nvSpPr>
        <dsp:cNvPr id="0" name=""/>
        <dsp:cNvSpPr/>
      </dsp:nvSpPr>
      <dsp:spPr>
        <a:xfrm>
          <a:off x="2250508" y="3163838"/>
          <a:ext cx="795134" cy="378411"/>
        </a:xfrm>
        <a:custGeom>
          <a:avLst/>
          <a:gdLst/>
          <a:ahLst/>
          <a:cxnLst/>
          <a:rect l="0" t="0" r="0" b="0"/>
          <a:pathLst>
            <a:path>
              <a:moveTo>
                <a:pt x="795134" y="0"/>
              </a:moveTo>
              <a:lnTo>
                <a:pt x="795134" y="257876"/>
              </a:lnTo>
              <a:lnTo>
                <a:pt x="0" y="257876"/>
              </a:lnTo>
              <a:lnTo>
                <a:pt x="0" y="37841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9AB22B-DF2D-400A-8337-9F000E3656CA}">
      <dsp:nvSpPr>
        <dsp:cNvPr id="0" name=""/>
        <dsp:cNvSpPr/>
      </dsp:nvSpPr>
      <dsp:spPr>
        <a:xfrm>
          <a:off x="660238" y="3163838"/>
          <a:ext cx="2385404" cy="378411"/>
        </a:xfrm>
        <a:custGeom>
          <a:avLst/>
          <a:gdLst/>
          <a:ahLst/>
          <a:cxnLst/>
          <a:rect l="0" t="0" r="0" b="0"/>
          <a:pathLst>
            <a:path>
              <a:moveTo>
                <a:pt x="2385404" y="0"/>
              </a:moveTo>
              <a:lnTo>
                <a:pt x="2385404" y="257876"/>
              </a:lnTo>
              <a:lnTo>
                <a:pt x="0" y="257876"/>
              </a:lnTo>
              <a:lnTo>
                <a:pt x="0" y="37841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9FF400-6F7B-48B8-9E20-ACA2739E7895}">
      <dsp:nvSpPr>
        <dsp:cNvPr id="0" name=""/>
        <dsp:cNvSpPr/>
      </dsp:nvSpPr>
      <dsp:spPr>
        <a:xfrm>
          <a:off x="3045643" y="1959208"/>
          <a:ext cx="2782972" cy="378411"/>
        </a:xfrm>
        <a:custGeom>
          <a:avLst/>
          <a:gdLst/>
          <a:ahLst/>
          <a:cxnLst/>
          <a:rect l="0" t="0" r="0" b="0"/>
          <a:pathLst>
            <a:path>
              <a:moveTo>
                <a:pt x="2782972" y="0"/>
              </a:moveTo>
              <a:lnTo>
                <a:pt x="2782972" y="257876"/>
              </a:lnTo>
              <a:lnTo>
                <a:pt x="0" y="257876"/>
              </a:lnTo>
              <a:lnTo>
                <a:pt x="0" y="37841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B257CA-E08F-4D6F-8DD0-1DC90DAE2357}">
      <dsp:nvSpPr>
        <dsp:cNvPr id="0" name=""/>
        <dsp:cNvSpPr/>
      </dsp:nvSpPr>
      <dsp:spPr>
        <a:xfrm>
          <a:off x="5178051" y="1132991"/>
          <a:ext cx="1301129" cy="8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EF3765-768A-4B6D-A9F4-413D55372AA3}">
      <dsp:nvSpPr>
        <dsp:cNvPr id="0" name=""/>
        <dsp:cNvSpPr/>
      </dsp:nvSpPr>
      <dsp:spPr>
        <a:xfrm>
          <a:off x="5322621" y="1270332"/>
          <a:ext cx="1301129" cy="8262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Z" sz="1300" kern="1200" dirty="0"/>
            <a:t>Navigating a non-black environment</a:t>
          </a:r>
          <a:endParaRPr lang="en-GB" sz="1300" kern="1200" dirty="0"/>
        </a:p>
      </dsp:txBody>
      <dsp:txXfrm>
        <a:off x="5346820" y="1294531"/>
        <a:ext cx="1252731" cy="777819"/>
      </dsp:txXfrm>
    </dsp:sp>
    <dsp:sp modelId="{94640919-C99D-49D3-9379-32C952E3F7BF}">
      <dsp:nvSpPr>
        <dsp:cNvPr id="0" name=""/>
        <dsp:cNvSpPr/>
      </dsp:nvSpPr>
      <dsp:spPr>
        <a:xfrm>
          <a:off x="2395078" y="2337620"/>
          <a:ext cx="1301129" cy="8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50880-7CAF-4F81-B69A-CEFD06ACBF51}">
      <dsp:nvSpPr>
        <dsp:cNvPr id="0" name=""/>
        <dsp:cNvSpPr/>
      </dsp:nvSpPr>
      <dsp:spPr>
        <a:xfrm>
          <a:off x="2539648" y="2474961"/>
          <a:ext cx="1301129" cy="8262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Z" sz="1300" kern="1200" dirty="0"/>
            <a:t>Signals of </a:t>
          </a:r>
          <a:r>
            <a:rPr lang="en-BZ" sz="1300" kern="1200" dirty="0" err="1"/>
            <a:t>unbelonging</a:t>
          </a:r>
          <a:endParaRPr lang="en-GB" sz="1300" kern="1200" dirty="0"/>
        </a:p>
      </dsp:txBody>
      <dsp:txXfrm>
        <a:off x="2563847" y="2499160"/>
        <a:ext cx="1252731" cy="777819"/>
      </dsp:txXfrm>
    </dsp:sp>
    <dsp:sp modelId="{C8E77BFC-DFD6-48ED-89ED-5CF4D015EAF7}">
      <dsp:nvSpPr>
        <dsp:cNvPr id="0" name=""/>
        <dsp:cNvSpPr/>
      </dsp:nvSpPr>
      <dsp:spPr>
        <a:xfrm>
          <a:off x="9673" y="3542249"/>
          <a:ext cx="1301129" cy="8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7DD8D-4F63-42C4-BA7A-3E14F86B4FF4}">
      <dsp:nvSpPr>
        <dsp:cNvPr id="0" name=""/>
        <dsp:cNvSpPr/>
      </dsp:nvSpPr>
      <dsp:spPr>
        <a:xfrm>
          <a:off x="154243" y="3679591"/>
          <a:ext cx="1301129" cy="8262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Z" sz="1300" kern="1200" dirty="0"/>
            <a:t>-</a:t>
          </a:r>
          <a:r>
            <a:rPr lang="en-BZ" sz="1300" kern="1200" dirty="0" err="1"/>
            <a:t>ve</a:t>
          </a:r>
          <a:r>
            <a:rPr lang="en-BZ" sz="1300" kern="1200" dirty="0"/>
            <a:t> racial stereotypes &amp; microaggressions</a:t>
          </a:r>
          <a:endParaRPr lang="en-GB" sz="1300" kern="1200" dirty="0"/>
        </a:p>
      </dsp:txBody>
      <dsp:txXfrm>
        <a:off x="178442" y="3703790"/>
        <a:ext cx="1252731" cy="777819"/>
      </dsp:txXfrm>
    </dsp:sp>
    <dsp:sp modelId="{F7F84499-59C3-4930-AE63-830490D56CDF}">
      <dsp:nvSpPr>
        <dsp:cNvPr id="0" name=""/>
        <dsp:cNvSpPr/>
      </dsp:nvSpPr>
      <dsp:spPr>
        <a:xfrm>
          <a:off x="1599943" y="3542249"/>
          <a:ext cx="1301129" cy="8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B4C8F-5C71-4CE9-BC8B-99B7F181AAFE}">
      <dsp:nvSpPr>
        <dsp:cNvPr id="0" name=""/>
        <dsp:cNvSpPr/>
      </dsp:nvSpPr>
      <dsp:spPr>
        <a:xfrm>
          <a:off x="1744513" y="3679591"/>
          <a:ext cx="1301129" cy="8262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Z" sz="1300" kern="1200" dirty="0"/>
            <a:t>Unrelatable tutors</a:t>
          </a:r>
          <a:endParaRPr lang="en-GB" sz="1300" kern="1200" dirty="0"/>
        </a:p>
      </dsp:txBody>
      <dsp:txXfrm>
        <a:off x="1768712" y="3703790"/>
        <a:ext cx="1252731" cy="777819"/>
      </dsp:txXfrm>
    </dsp:sp>
    <dsp:sp modelId="{74C594B5-65F0-4433-BEB5-27F820DDC6E7}">
      <dsp:nvSpPr>
        <dsp:cNvPr id="0" name=""/>
        <dsp:cNvSpPr/>
      </dsp:nvSpPr>
      <dsp:spPr>
        <a:xfrm>
          <a:off x="3190213" y="3542249"/>
          <a:ext cx="1301129" cy="8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4F30C-0FF7-48D6-A58C-368609DF895A}">
      <dsp:nvSpPr>
        <dsp:cNvPr id="0" name=""/>
        <dsp:cNvSpPr/>
      </dsp:nvSpPr>
      <dsp:spPr>
        <a:xfrm>
          <a:off x="3334783" y="3679591"/>
          <a:ext cx="1301129" cy="8262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Z" sz="1300" kern="1200" dirty="0"/>
            <a:t>Unrelatable extra-curriculars</a:t>
          </a:r>
          <a:endParaRPr lang="en-GB" sz="1300" kern="1200" dirty="0"/>
        </a:p>
      </dsp:txBody>
      <dsp:txXfrm>
        <a:off x="3358982" y="3703790"/>
        <a:ext cx="1252731" cy="777819"/>
      </dsp:txXfrm>
    </dsp:sp>
    <dsp:sp modelId="{E76830D0-7FF6-4AC9-9A4C-462B7039D62F}">
      <dsp:nvSpPr>
        <dsp:cNvPr id="0" name=""/>
        <dsp:cNvSpPr/>
      </dsp:nvSpPr>
      <dsp:spPr>
        <a:xfrm>
          <a:off x="4780483" y="3542249"/>
          <a:ext cx="1301129" cy="8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07ABE1-241F-4873-9474-AFB8AA7D26DC}">
      <dsp:nvSpPr>
        <dsp:cNvPr id="0" name=""/>
        <dsp:cNvSpPr/>
      </dsp:nvSpPr>
      <dsp:spPr>
        <a:xfrm>
          <a:off x="4925053" y="3679591"/>
          <a:ext cx="1301129" cy="8262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Z" sz="1300" kern="1200" dirty="0"/>
            <a:t>BHM frustrations</a:t>
          </a:r>
          <a:endParaRPr lang="en-GB" sz="1300" kern="1200" dirty="0"/>
        </a:p>
      </dsp:txBody>
      <dsp:txXfrm>
        <a:off x="4949252" y="3703790"/>
        <a:ext cx="1252731" cy="777819"/>
      </dsp:txXfrm>
    </dsp:sp>
    <dsp:sp modelId="{EA05AC35-FB38-40DE-A61E-6910D402C3B3}">
      <dsp:nvSpPr>
        <dsp:cNvPr id="0" name=""/>
        <dsp:cNvSpPr/>
      </dsp:nvSpPr>
      <dsp:spPr>
        <a:xfrm>
          <a:off x="7961023" y="2337620"/>
          <a:ext cx="1301129" cy="8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015A1-2727-45AA-B2F8-C44577AE2395}">
      <dsp:nvSpPr>
        <dsp:cNvPr id="0" name=""/>
        <dsp:cNvSpPr/>
      </dsp:nvSpPr>
      <dsp:spPr>
        <a:xfrm>
          <a:off x="8105593" y="2474961"/>
          <a:ext cx="1301129" cy="8262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Z" sz="1300" kern="1200" dirty="0"/>
            <a:t>Responses to </a:t>
          </a:r>
          <a:r>
            <a:rPr lang="en-BZ" sz="1300" kern="1200" dirty="0" err="1"/>
            <a:t>unbelonging</a:t>
          </a:r>
          <a:endParaRPr lang="en-GB" sz="1300" kern="1200" dirty="0"/>
        </a:p>
      </dsp:txBody>
      <dsp:txXfrm>
        <a:off x="8129792" y="2499160"/>
        <a:ext cx="1252731" cy="777819"/>
      </dsp:txXfrm>
    </dsp:sp>
    <dsp:sp modelId="{EFB7036A-28D6-417F-80A9-B519D6091BD2}">
      <dsp:nvSpPr>
        <dsp:cNvPr id="0" name=""/>
        <dsp:cNvSpPr/>
      </dsp:nvSpPr>
      <dsp:spPr>
        <a:xfrm>
          <a:off x="6370753" y="3542249"/>
          <a:ext cx="1301129" cy="8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F5072-750E-42DE-A392-913B1573CCD5}">
      <dsp:nvSpPr>
        <dsp:cNvPr id="0" name=""/>
        <dsp:cNvSpPr/>
      </dsp:nvSpPr>
      <dsp:spPr>
        <a:xfrm>
          <a:off x="6515323" y="3679591"/>
          <a:ext cx="1301129" cy="8262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Z" sz="1300" kern="1200" dirty="0"/>
            <a:t>Conforming to perceived white norms</a:t>
          </a:r>
          <a:endParaRPr lang="en-GB" sz="1300" kern="1200" dirty="0"/>
        </a:p>
      </dsp:txBody>
      <dsp:txXfrm>
        <a:off x="6539522" y="3703790"/>
        <a:ext cx="1252731" cy="777819"/>
      </dsp:txXfrm>
    </dsp:sp>
    <dsp:sp modelId="{53E8EFAB-A84C-4683-B9F3-8261C0A49352}">
      <dsp:nvSpPr>
        <dsp:cNvPr id="0" name=""/>
        <dsp:cNvSpPr/>
      </dsp:nvSpPr>
      <dsp:spPr>
        <a:xfrm>
          <a:off x="7961023" y="3542249"/>
          <a:ext cx="1301129" cy="8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64E33-B11D-4951-8C61-C781648B4D81}">
      <dsp:nvSpPr>
        <dsp:cNvPr id="0" name=""/>
        <dsp:cNvSpPr/>
      </dsp:nvSpPr>
      <dsp:spPr>
        <a:xfrm>
          <a:off x="8105593" y="3679591"/>
          <a:ext cx="1301129" cy="8262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Z" sz="1300" kern="1200" dirty="0"/>
            <a:t>Resilience/barrier mindsets</a:t>
          </a:r>
          <a:endParaRPr lang="en-GB" sz="1300" kern="1200" dirty="0"/>
        </a:p>
      </dsp:txBody>
      <dsp:txXfrm>
        <a:off x="8129792" y="3703790"/>
        <a:ext cx="1252731" cy="777819"/>
      </dsp:txXfrm>
    </dsp:sp>
    <dsp:sp modelId="{0B4A2F2B-2679-45B1-9077-36E87EAFE5DE}">
      <dsp:nvSpPr>
        <dsp:cNvPr id="0" name=""/>
        <dsp:cNvSpPr/>
      </dsp:nvSpPr>
      <dsp:spPr>
        <a:xfrm>
          <a:off x="9551293" y="3542249"/>
          <a:ext cx="1301129" cy="82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9253F-7CAD-4565-8F44-1644E4444EDB}">
      <dsp:nvSpPr>
        <dsp:cNvPr id="0" name=""/>
        <dsp:cNvSpPr/>
      </dsp:nvSpPr>
      <dsp:spPr>
        <a:xfrm>
          <a:off x="9695863" y="3679591"/>
          <a:ext cx="1301129" cy="8262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Z" sz="1300" kern="1200" dirty="0"/>
            <a:t>Pressure to overcome racial barriers</a:t>
          </a:r>
          <a:endParaRPr lang="en-GB" sz="1300" kern="1200" dirty="0"/>
        </a:p>
      </dsp:txBody>
      <dsp:txXfrm>
        <a:off x="9720062" y="3703790"/>
        <a:ext cx="1252731" cy="7778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AD9B7-574A-4A9A-9B31-9D4FF3E2F665}" type="datetimeFigureOut">
              <a:rPr lang="en-GB" smtClean="0"/>
              <a:t>18/05/2022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F5AB3-9CAE-4C72-BD05-C66C07210498}" type="slidenum">
              <a:rPr lang="en-GB" smtClean="0"/>
              <a:t>‹#›</a:t>
            </a:fld>
            <a:endParaRPr lang="en-GB"/>
          </a:p>
        </p:txBody>
      </p:sp>
    </p:spTree>
    <p:extLst>
      <p:ext uri="{BB962C8B-B14F-4D97-AF65-F5344CB8AC3E}">
        <p14:creationId xmlns:p14="http://schemas.microsoft.com/office/powerpoint/2010/main" val="429341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2</a:t>
            </a:fld>
            <a:endParaRPr lang="en-GB"/>
          </a:p>
        </p:txBody>
      </p:sp>
    </p:spTree>
    <p:extLst>
      <p:ext uri="{BB962C8B-B14F-4D97-AF65-F5344CB8AC3E}">
        <p14:creationId xmlns:p14="http://schemas.microsoft.com/office/powerpoint/2010/main" val="230278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Z" dirty="0"/>
              <a:t>Extract shows stereotyping in action in seemingly innocuous interactions. </a:t>
            </a:r>
            <a:r>
              <a:rPr lang="en-GB" sz="1200" kern="1200" dirty="0">
                <a:solidFill>
                  <a:schemeClr val="tx1"/>
                </a:solidFill>
                <a:effectLst/>
                <a:latin typeface="+mn-lt"/>
                <a:ea typeface="+mn-ea"/>
                <a:cs typeface="+mn-cs"/>
              </a:rPr>
              <a:t>By excessively slowing down their speech, the peer in question had assumed that the Black student was either not proficient in the language, or struggling to keep up with the group activity. It clearly made the student feel like an outsider, hence she asserts to herself that she is a part of the group, indicating an expectation to be treated equally as other members. </a:t>
            </a:r>
          </a:p>
          <a:p>
            <a:endParaRPr lang="en-B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experience illustrates how racism operates in an ‘</a:t>
            </a:r>
            <a:r>
              <a:rPr lang="en-GB" sz="1200" kern="1200" dirty="0" err="1">
                <a:solidFill>
                  <a:schemeClr val="tx1"/>
                </a:solidFill>
                <a:effectLst/>
                <a:latin typeface="+mn-lt"/>
                <a:ea typeface="+mn-ea"/>
                <a:cs typeface="+mn-cs"/>
              </a:rPr>
              <a:t>invisibilised</a:t>
            </a:r>
            <a:r>
              <a:rPr lang="en-GB" sz="1200" kern="1200" dirty="0">
                <a:solidFill>
                  <a:schemeClr val="tx1"/>
                </a:solidFill>
                <a:effectLst/>
                <a:latin typeface="+mn-lt"/>
                <a:ea typeface="+mn-ea"/>
                <a:cs typeface="+mn-cs"/>
              </a:rPr>
              <a:t>’ manner in society (</a:t>
            </a:r>
            <a:r>
              <a:rPr lang="en-BZ" sz="1200" kern="1200" dirty="0" err="1">
                <a:solidFill>
                  <a:schemeClr val="tx1"/>
                </a:solidFill>
                <a:effectLst/>
                <a:latin typeface="+mn-lt"/>
                <a:ea typeface="+mn-ea"/>
                <a:cs typeface="+mn-cs"/>
              </a:rPr>
              <a:t>Hylton</a:t>
            </a:r>
            <a:r>
              <a:rPr lang="en-BZ" sz="1200" kern="1200" dirty="0">
                <a:solidFill>
                  <a:schemeClr val="tx1"/>
                </a:solidFill>
                <a:effectLst/>
                <a:latin typeface="+mn-lt"/>
                <a:ea typeface="+mn-ea"/>
                <a:cs typeface="+mn-cs"/>
              </a:rPr>
              <a:t>, 2012), appearing in seemingly innocuous daily interactions. As opposed to overt and covert expressions of hate commonly associated with racism.</a:t>
            </a:r>
            <a:r>
              <a:rPr lang="en-GB" sz="1200" kern="1200" dirty="0">
                <a:solidFill>
                  <a:schemeClr val="tx1"/>
                </a:solidFill>
                <a:effectLst/>
                <a:latin typeface="+mn-lt"/>
                <a:ea typeface="+mn-ea"/>
                <a:cs typeface="+mn-cs"/>
              </a:rPr>
              <a:t> This example also mirrored other studies where BAME students spoke of staff and other students having low expectations of them </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11</a:t>
            </a:fld>
            <a:endParaRPr lang="en-GB"/>
          </a:p>
        </p:txBody>
      </p:sp>
    </p:spTree>
    <p:extLst>
      <p:ext uri="{BB962C8B-B14F-4D97-AF65-F5344CB8AC3E}">
        <p14:creationId xmlns:p14="http://schemas.microsoft.com/office/powerpoint/2010/main" val="238459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this case, the first participant expresses reactions she has received from peers whereby assumptions about her being menacing are made. This becomes a self-fulfilling prophecy as she becomes hostile almost as a defence mechanism against the negative assumptions related to criminality being made against her, as explained by the next participant. Such occurrences whereby Black students are stereotyped as ‘bad’ or criminal are commonly reported by students as part of their university experience (</a:t>
            </a:r>
            <a:r>
              <a:rPr lang="en-BZ" sz="1200" kern="1200" dirty="0">
                <a:solidFill>
                  <a:schemeClr val="tx1"/>
                </a:solidFill>
                <a:effectLst/>
                <a:latin typeface="+mn-lt"/>
                <a:ea typeface="+mn-ea"/>
                <a:cs typeface="+mn-cs"/>
              </a:rPr>
              <a:t>Unite, 2022; Bunce et al., 2019).</a:t>
            </a:r>
            <a:r>
              <a:rPr lang="en-GB" sz="1200" kern="1200" dirty="0">
                <a:solidFill>
                  <a:schemeClr val="tx1"/>
                </a:solidFill>
                <a:effectLst/>
                <a:latin typeface="+mn-lt"/>
                <a:ea typeface="+mn-ea"/>
                <a:cs typeface="+mn-cs"/>
              </a:rPr>
              <a:t> These generally mirror stereotypes of criminality attributed to Black people in wider society.</a:t>
            </a:r>
          </a:p>
          <a:p>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12</a:t>
            </a:fld>
            <a:endParaRPr lang="en-GB"/>
          </a:p>
        </p:txBody>
      </p:sp>
    </p:spTree>
    <p:extLst>
      <p:ext uri="{BB962C8B-B14F-4D97-AF65-F5344CB8AC3E}">
        <p14:creationId xmlns:p14="http://schemas.microsoft.com/office/powerpoint/2010/main" val="1762952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Z" dirty="0"/>
              <a:t>Racial microaggressions- first participant is talking about </a:t>
            </a:r>
            <a:r>
              <a:rPr lang="en-GB" sz="1200" kern="1200" dirty="0">
                <a:solidFill>
                  <a:schemeClr val="tx1"/>
                </a:solidFill>
                <a:effectLst/>
                <a:latin typeface="+mn-lt"/>
                <a:ea typeface="+mn-ea"/>
                <a:cs typeface="+mn-cs"/>
              </a:rPr>
              <a:t>White peers leaning on caricatures of Black culture when interacting with them</a:t>
            </a:r>
          </a:p>
          <a:p>
            <a:endParaRPr lang="en-B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Touching hair- commonly reported racial </a:t>
            </a:r>
            <a:r>
              <a:rPr lang="en-GB" sz="1200" kern="1200" dirty="0" err="1">
                <a:solidFill>
                  <a:schemeClr val="tx1"/>
                </a:solidFill>
                <a:effectLst/>
                <a:latin typeface="+mn-lt"/>
                <a:ea typeface="+mn-ea"/>
                <a:cs typeface="+mn-cs"/>
              </a:rPr>
              <a:t>microagression</a:t>
            </a:r>
            <a:r>
              <a:rPr lang="en-GB" sz="1200" kern="1200" dirty="0">
                <a:solidFill>
                  <a:schemeClr val="tx1"/>
                </a:solidFill>
                <a:effectLst/>
                <a:latin typeface="+mn-lt"/>
                <a:ea typeface="+mn-ea"/>
                <a:cs typeface="+mn-cs"/>
              </a:rPr>
              <a:t>. Serves as a reminder that they are ‘other’- Osbourne writes about this as contributing to the ‘othering’ that Black people experience. The second participant also highlights the reactions of White peers when Black students didn’t live up to Black stereotypes; in this case in regards to accents. The power of accents was evident, with participants talking about how stereotypically Black accents were negatively perceived</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13</a:t>
            </a:fld>
            <a:endParaRPr lang="en-GB"/>
          </a:p>
        </p:txBody>
      </p:sp>
    </p:spTree>
    <p:extLst>
      <p:ext uri="{BB962C8B-B14F-4D97-AF65-F5344CB8AC3E}">
        <p14:creationId xmlns:p14="http://schemas.microsoft.com/office/powerpoint/2010/main" val="276449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Z" dirty="0"/>
              <a:t>Participants spoke about a lack of lecturers and tutors that looked like them. They spoke a lot about relatability, being able to speak to someone from the same background as them, with shared experiences, and overcoming the same barriers. </a:t>
            </a:r>
          </a:p>
          <a:p>
            <a:endParaRPr lang="en-BZ" dirty="0"/>
          </a:p>
          <a:p>
            <a:r>
              <a:rPr lang="en-BZ" dirty="0"/>
              <a:t>This participant shows awareness of support that is not being tapped into. By indicating that they struggle by themselves, they are showing coping alone strategies, which have been previously identified in other studies of Black students’ experience- Stuart et al, 2011- detrimental for wellbeing</a:t>
            </a:r>
          </a:p>
          <a:p>
            <a:endParaRPr lang="en-BZ" dirty="0"/>
          </a:p>
          <a:p>
            <a:r>
              <a:rPr lang="en-BZ" dirty="0"/>
              <a:t>Osbourne et al</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14</a:t>
            </a:fld>
            <a:endParaRPr lang="en-GB"/>
          </a:p>
        </p:txBody>
      </p:sp>
    </p:spTree>
    <p:extLst>
      <p:ext uri="{BB962C8B-B14F-4D97-AF65-F5344CB8AC3E}">
        <p14:creationId xmlns:p14="http://schemas.microsoft.com/office/powerpoint/2010/main" val="2354355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Z" dirty="0"/>
              <a:t>Having a lecturer that looks like you was identified by participants as a factor that influenced their sense of aspiration. This participant is describing a meet the team session during induction week, where members of staff line up and briefly introduce themselves to the new student cohort.</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15</a:t>
            </a:fld>
            <a:endParaRPr lang="en-GB"/>
          </a:p>
        </p:txBody>
      </p:sp>
    </p:spTree>
    <p:extLst>
      <p:ext uri="{BB962C8B-B14F-4D97-AF65-F5344CB8AC3E}">
        <p14:creationId xmlns:p14="http://schemas.microsoft.com/office/powerpoint/2010/main" val="3769159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PARTICIPANT</a:t>
            </a:r>
            <a:r>
              <a:rPr lang="en-GB" sz="1200" b="0" i="0" u="none" strike="noStrike" kern="1200" baseline="0" dirty="0">
                <a:solidFill>
                  <a:schemeClr val="tx1"/>
                </a:solidFill>
                <a:latin typeface="+mn-lt"/>
                <a:ea typeface="+mn-ea"/>
                <a:cs typeface="+mn-cs"/>
              </a:rPr>
              <a:t> (other): yes cause the societies we have are more entertainment wise. We should have more societies with black leaders but in things that we usually shy away from like fine arts. You would be surprised how many people want to do it but don’t have that person to look up to. </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16</a:t>
            </a:fld>
            <a:endParaRPr lang="en-GB"/>
          </a:p>
        </p:txBody>
      </p:sp>
    </p:spTree>
    <p:extLst>
      <p:ext uri="{BB962C8B-B14F-4D97-AF65-F5344CB8AC3E}">
        <p14:creationId xmlns:p14="http://schemas.microsoft.com/office/powerpoint/2010/main" val="230679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response to these signals of </a:t>
            </a:r>
            <a:r>
              <a:rPr lang="en-GB" sz="1200" kern="1200" dirty="0" err="1">
                <a:solidFill>
                  <a:schemeClr val="tx1"/>
                </a:solidFill>
                <a:effectLst/>
                <a:latin typeface="+mn-lt"/>
                <a:ea typeface="+mn-ea"/>
                <a:cs typeface="+mn-cs"/>
              </a:rPr>
              <a:t>unbelonging</a:t>
            </a:r>
            <a:r>
              <a:rPr lang="en-GB" sz="1200" kern="1200" dirty="0">
                <a:solidFill>
                  <a:schemeClr val="tx1"/>
                </a:solidFill>
                <a:effectLst/>
                <a:latin typeface="+mn-lt"/>
                <a:ea typeface="+mn-ea"/>
                <a:cs typeface="+mn-cs"/>
              </a:rPr>
              <a:t>, participants often spoke about how they conformed to perceived White norms in an effort to belong, feel ‘normal’ and avoid standing out</a:t>
            </a:r>
          </a:p>
          <a:p>
            <a:endParaRPr lang="en-B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because stereotypically Black accents were engulfed with negative connotations, these were often targeted when changing themselves to conform as described </a:t>
            </a:r>
          </a:p>
          <a:p>
            <a:endParaRPr lang="en-B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changes reported here are similar to those previously identified whereby Black students spoke of putting on their White voice prior to interacting with lecturers (Greaves et al., 2021). </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17</a:t>
            </a:fld>
            <a:endParaRPr lang="en-GB"/>
          </a:p>
        </p:txBody>
      </p:sp>
    </p:spTree>
    <p:extLst>
      <p:ext uri="{BB962C8B-B14F-4D97-AF65-F5344CB8AC3E}">
        <p14:creationId xmlns:p14="http://schemas.microsoft.com/office/powerpoint/2010/main" val="3756289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participant in this case is describing how she would prepare interacting with her White peers in a workshop environment. In order to counteract the ‘angry Black person’ stereotype, the participants often talked about having to relax their faces as described here. The participant talks about the process being ‘long’, a colloquialism to show that it would be effortful. </a:t>
            </a:r>
          </a:p>
          <a:p>
            <a:endParaRPr lang="en-BZ" sz="1200" kern="1200" dirty="0">
              <a:solidFill>
                <a:schemeClr val="tx1"/>
              </a:solidFill>
              <a:effectLst/>
              <a:latin typeface="+mn-lt"/>
              <a:ea typeface="+mn-ea"/>
              <a:cs typeface="+mn-cs"/>
            </a:endParaRPr>
          </a:p>
          <a:p>
            <a:r>
              <a:rPr lang="en-BZ" sz="1200" kern="1200" dirty="0">
                <a:solidFill>
                  <a:schemeClr val="tx1"/>
                </a:solidFill>
                <a:effectLst/>
                <a:latin typeface="+mn-lt"/>
                <a:ea typeface="+mn-ea"/>
                <a:cs typeface="+mn-cs"/>
              </a:rPr>
              <a:t>Ethnic identity concealment strategies found in the literature to be both psychologically and physically demanding. Impact on factors such as self esteem.</a:t>
            </a:r>
          </a:p>
          <a:p>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18</a:t>
            </a:fld>
            <a:endParaRPr lang="en-GB"/>
          </a:p>
        </p:txBody>
      </p:sp>
    </p:spTree>
    <p:extLst>
      <p:ext uri="{BB962C8B-B14F-4D97-AF65-F5344CB8AC3E}">
        <p14:creationId xmlns:p14="http://schemas.microsoft.com/office/powerpoint/2010/main" val="3454082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Participants also talked about having mindsets could act as either a barrier to engagement, or as a source of resilience</a:t>
            </a:r>
            <a:endParaRPr lang="en-BZ"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case, even though the trip being described was lacking in diversity, the participant describes choosing to look beyond that and focusing on their own personal development. Another participant spoke about how she was unafraid of being herself and was proudly Black in White environments, though she conceded to conforming in some situations</a:t>
            </a:r>
          </a:p>
          <a:p>
            <a:endParaRPr lang="en-BZ" sz="1200" kern="1200" dirty="0">
              <a:solidFill>
                <a:schemeClr val="tx1"/>
              </a:solidFill>
              <a:effectLst/>
              <a:latin typeface="+mn-lt"/>
              <a:ea typeface="+mn-ea"/>
              <a:cs typeface="+mn-cs"/>
            </a:endParaRPr>
          </a:p>
          <a:p>
            <a:r>
              <a:rPr lang="en-BZ" sz="1200" kern="1200" dirty="0">
                <a:solidFill>
                  <a:schemeClr val="tx1"/>
                </a:solidFill>
                <a:effectLst/>
                <a:latin typeface="+mn-lt"/>
                <a:ea typeface="+mn-ea"/>
                <a:cs typeface="+mn-cs"/>
              </a:rPr>
              <a:t>O</a:t>
            </a:r>
            <a:r>
              <a:rPr lang="en-GB" sz="1200" kern="1200" dirty="0" err="1">
                <a:solidFill>
                  <a:schemeClr val="tx1"/>
                </a:solidFill>
                <a:effectLst/>
                <a:latin typeface="+mn-lt"/>
                <a:ea typeface="+mn-ea"/>
                <a:cs typeface="+mn-cs"/>
              </a:rPr>
              <a:t>thers</a:t>
            </a:r>
            <a:r>
              <a:rPr lang="en-GB" sz="1200" kern="1200" dirty="0">
                <a:solidFill>
                  <a:schemeClr val="tx1"/>
                </a:solidFill>
                <a:effectLst/>
                <a:latin typeface="+mn-lt"/>
                <a:ea typeface="+mn-ea"/>
                <a:cs typeface="+mn-cs"/>
              </a:rPr>
              <a:t> spoke of the difficulties of being exposed to racism frequently, how it made them question everything and makes them sceptical.</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19</a:t>
            </a:fld>
            <a:endParaRPr lang="en-GB"/>
          </a:p>
        </p:txBody>
      </p:sp>
    </p:spTree>
    <p:extLst>
      <p:ext uri="{BB962C8B-B14F-4D97-AF65-F5344CB8AC3E}">
        <p14:creationId xmlns:p14="http://schemas.microsoft.com/office/powerpoint/2010/main" val="1552984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knowledge of the role of race and racism in society produced a sense of pressure in trying to overcome barriers and succeed.</a:t>
            </a:r>
          </a:p>
          <a:p>
            <a:endParaRPr lang="en-B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By identifying that it is harder to get to where they want to be, the participant shows awareness of the poorer outcomes for Black people as opposed to their White counterparts. This supports previous findings, where BAME students felt they needed to be twice as good as their White peers in order to succeed (Bunce et al., 2019). The resulting pressure identified here is also in keeping with Greaves et al. (2021), whose Black students spoke of the pressure to positively represent the entire race and a fear of failing the Black community</a:t>
            </a:r>
          </a:p>
          <a:p>
            <a:endParaRPr lang="en-B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Another participant showed awareness of the additional negative impact of intersectionality, describing how she felt even more disadvantaged by being a minority female. Finally, others spoke of the pressure associated with trying to prove themselves. </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20</a:t>
            </a:fld>
            <a:endParaRPr lang="en-GB"/>
          </a:p>
        </p:txBody>
      </p:sp>
    </p:spTree>
    <p:extLst>
      <p:ext uri="{BB962C8B-B14F-4D97-AF65-F5344CB8AC3E}">
        <p14:creationId xmlns:p14="http://schemas.microsoft.com/office/powerpoint/2010/main" val="3660390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Z" dirty="0"/>
              <a:t>Awarding gap- students achieving a good honours degree (upper second Class or First Class)</a:t>
            </a:r>
          </a:p>
          <a:p>
            <a:endParaRPr lang="en-BZ" dirty="0"/>
          </a:p>
          <a:p>
            <a:r>
              <a:rPr lang="en-BZ" dirty="0"/>
              <a:t>Continuation- BAME students less likely to complete their studies- drop out rates higher than White counterparts</a:t>
            </a:r>
          </a:p>
          <a:p>
            <a:endParaRPr lang="en-BZ" dirty="0"/>
          </a:p>
          <a:p>
            <a:r>
              <a:rPr lang="en-BZ" dirty="0"/>
              <a:t>Graduate employment- BAME students less likely to be in employment 15 months after graduation</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3</a:t>
            </a:fld>
            <a:endParaRPr lang="en-GB"/>
          </a:p>
        </p:txBody>
      </p:sp>
    </p:spTree>
    <p:extLst>
      <p:ext uri="{BB962C8B-B14F-4D97-AF65-F5344CB8AC3E}">
        <p14:creationId xmlns:p14="http://schemas.microsoft.com/office/powerpoint/2010/main" val="3246715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Z" dirty="0"/>
              <a:t>Challenges- over and above those associated with being a student at university</a:t>
            </a:r>
          </a:p>
          <a:p>
            <a:endParaRPr lang="en-BZ" dirty="0"/>
          </a:p>
          <a:p>
            <a:r>
              <a:rPr lang="en-BZ" dirty="0"/>
              <a:t>Lack of belonging negatively impact on their experience. Therefore they devote a lot of time and energy in trying to belong</a:t>
            </a:r>
          </a:p>
          <a:p>
            <a:endParaRPr lang="en-BZ" dirty="0"/>
          </a:p>
          <a:p>
            <a:r>
              <a:rPr lang="en-BZ" sz="1200" kern="1200" dirty="0">
                <a:solidFill>
                  <a:schemeClr val="tx1"/>
                </a:solidFill>
                <a:effectLst/>
                <a:latin typeface="+mn-lt"/>
                <a:ea typeface="+mn-ea"/>
                <a:cs typeface="+mn-cs"/>
              </a:rPr>
              <a:t>Also worrying are the maladaptive outcomes stemming from stigmatised identity concealment, such as, reduced performance-related self-confidence (Barreto et al., 2006) and lowered self-esteem (Plante et al., 2014). </a:t>
            </a:r>
            <a:endParaRPr lang="en-BZ" dirty="0"/>
          </a:p>
          <a:p>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21</a:t>
            </a:fld>
            <a:endParaRPr lang="en-GB"/>
          </a:p>
        </p:txBody>
      </p:sp>
    </p:spTree>
    <p:extLst>
      <p:ext uri="{BB962C8B-B14F-4D97-AF65-F5344CB8AC3E}">
        <p14:creationId xmlns:p14="http://schemas.microsoft.com/office/powerpoint/2010/main" val="1689923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Z" dirty="0"/>
              <a:t>Representation- thinking about our student journeys- who they encounter at different stages during their time at university. Having people who look like them- they can relate to and feel a sense of belonging and community</a:t>
            </a:r>
          </a:p>
          <a:p>
            <a:r>
              <a:rPr lang="en-BZ" dirty="0"/>
              <a:t>Aspirational and help seeking</a:t>
            </a:r>
          </a:p>
          <a:p>
            <a:endParaRPr lang="en-BZ" dirty="0"/>
          </a:p>
          <a:p>
            <a:r>
              <a:rPr lang="en-BZ" dirty="0"/>
              <a:t>The </a:t>
            </a:r>
            <a:r>
              <a:rPr lang="en-BZ" dirty="0" err="1"/>
              <a:t>onous</a:t>
            </a:r>
            <a:r>
              <a:rPr lang="en-BZ" dirty="0"/>
              <a:t> is on us as HEIs to create environments where students can be themselves, and are accepted for who they are.</a:t>
            </a:r>
          </a:p>
          <a:p>
            <a:endParaRPr lang="en-BZ" dirty="0"/>
          </a:p>
          <a:p>
            <a:r>
              <a:rPr lang="en-BZ" dirty="0"/>
              <a:t>Conducting listening sessions with students at programme level allows us to understand the experiences of our students, and co-create solutions to problems with them.</a:t>
            </a:r>
          </a:p>
          <a:p>
            <a:endParaRPr lang="en-BZ" dirty="0"/>
          </a:p>
          <a:p>
            <a:r>
              <a:rPr lang="en-BZ" dirty="0"/>
              <a:t>More time should be spent from a development perspective focusing on developing and enhancing cultural competencies </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22</a:t>
            </a:fld>
            <a:endParaRPr lang="en-GB"/>
          </a:p>
        </p:txBody>
      </p:sp>
    </p:spTree>
    <p:extLst>
      <p:ext uri="{BB962C8B-B14F-4D97-AF65-F5344CB8AC3E}">
        <p14:creationId xmlns:p14="http://schemas.microsoft.com/office/powerpoint/2010/main" val="135894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Z" dirty="0"/>
              <a:t>Identity- Black Zimbabwean female – shared ethnic identity with participants- often asked participants to elaborate on information when on a personal level I knew what they meant. Conscious of the need to ensure it was the participants’ voices being heard.</a:t>
            </a:r>
          </a:p>
          <a:p>
            <a:endParaRPr lang="en-BZ" dirty="0"/>
          </a:p>
          <a:p>
            <a:r>
              <a:rPr lang="en-BZ" dirty="0"/>
              <a:t>Ppt experience relatable- was once a Black university student experiencing the same issues</a:t>
            </a:r>
          </a:p>
          <a:p>
            <a:endParaRPr lang="en-BZ" dirty="0"/>
          </a:p>
          <a:p>
            <a:r>
              <a:rPr lang="en-BZ" dirty="0"/>
              <a:t>Weary of impact of own experience colouring interpretations of ppt experiences</a:t>
            </a:r>
          </a:p>
          <a:p>
            <a:endParaRPr lang="en-BZ" dirty="0"/>
          </a:p>
          <a:p>
            <a:r>
              <a:rPr lang="en-BZ" dirty="0"/>
              <a:t>Privilege- highly educated individual – part of the academy- somewhat detached from student experience</a:t>
            </a:r>
          </a:p>
          <a:p>
            <a:endParaRPr lang="en-BZ" dirty="0"/>
          </a:p>
          <a:p>
            <a:r>
              <a:rPr lang="en-BZ" dirty="0"/>
              <a:t>Able to build rapport with participants well, they very much saw me as one of them, and spoke freely of their experiences</a:t>
            </a:r>
          </a:p>
          <a:p>
            <a:endParaRPr lang="en-BZ" dirty="0"/>
          </a:p>
          <a:p>
            <a:r>
              <a:rPr lang="en-BZ" dirty="0"/>
              <a:t>Researcher triangulation in the transcription and analysis process</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23</a:t>
            </a:fld>
            <a:endParaRPr lang="en-GB"/>
          </a:p>
        </p:txBody>
      </p:sp>
    </p:spTree>
    <p:extLst>
      <p:ext uri="{BB962C8B-B14F-4D97-AF65-F5344CB8AC3E}">
        <p14:creationId xmlns:p14="http://schemas.microsoft.com/office/powerpoint/2010/main" val="2506704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24</a:t>
            </a:fld>
            <a:endParaRPr lang="en-GB"/>
          </a:p>
        </p:txBody>
      </p:sp>
    </p:spTree>
    <p:extLst>
      <p:ext uri="{BB962C8B-B14F-4D97-AF65-F5344CB8AC3E}">
        <p14:creationId xmlns:p14="http://schemas.microsoft.com/office/powerpoint/2010/main" val="41435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explicitly identifying racism in the student experience enables understanding of disparities, and therefore, their effective and meaningful redress </a:t>
            </a:r>
          </a:p>
          <a:p>
            <a:endParaRPr lang="en-BZ" sz="1200" kern="1200" dirty="0">
              <a:solidFill>
                <a:schemeClr val="tx1"/>
              </a:solidFill>
              <a:effectLst/>
              <a:latin typeface="+mn-lt"/>
              <a:ea typeface="+mn-ea"/>
              <a:cs typeface="+mn-cs"/>
            </a:endParaRPr>
          </a:p>
          <a:p>
            <a:r>
              <a:rPr lang="en-BZ" sz="1200"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warding gap as opposed to attainment gap- attainment aligns with a deficit approach, where responsibility for outcome is fully placed upon the student- blames students for underachieving despite </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4</a:t>
            </a:fld>
            <a:endParaRPr lang="en-GB"/>
          </a:p>
        </p:txBody>
      </p:sp>
    </p:spTree>
    <p:extLst>
      <p:ext uri="{BB962C8B-B14F-4D97-AF65-F5344CB8AC3E}">
        <p14:creationId xmlns:p14="http://schemas.microsoft.com/office/powerpoint/2010/main" val="342584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Z" dirty="0"/>
              <a:t>Recent efforts to understand the gap have involved qualitative studies exploring the experiences of BAME students at university. </a:t>
            </a:r>
          </a:p>
          <a:p>
            <a:endParaRPr lang="en-BZ" dirty="0"/>
          </a:p>
          <a:p>
            <a:r>
              <a:rPr lang="en-BZ" dirty="0"/>
              <a:t>-They experience a sense of </a:t>
            </a:r>
            <a:r>
              <a:rPr lang="en-BZ" dirty="0" err="1"/>
              <a:t>unbelonging</a:t>
            </a:r>
            <a:r>
              <a:rPr lang="en-BZ" dirty="0"/>
              <a:t>- feel a lack of belonging at university</a:t>
            </a:r>
          </a:p>
          <a:p>
            <a:endParaRPr lang="en-BZ" dirty="0"/>
          </a:p>
          <a:p>
            <a:r>
              <a:rPr lang="en-BZ" dirty="0"/>
              <a:t>Inadequate BAME representation in both the staff and student body.  Inspired student movements such as :-</a:t>
            </a:r>
          </a:p>
          <a:p>
            <a:endParaRPr lang="en-BZ" dirty="0"/>
          </a:p>
          <a:p>
            <a:r>
              <a:rPr lang="en-BZ" sz="1200" kern="1200" dirty="0">
                <a:solidFill>
                  <a:schemeClr val="tx1"/>
                </a:solidFill>
                <a:effectLst/>
                <a:latin typeface="+mn-lt"/>
                <a:ea typeface="+mn-ea"/>
                <a:cs typeface="+mn-cs"/>
              </a:rPr>
              <a:t>Recent UK university figures reveal that only o.6% and 1.1% of academics in professorial positions identify as Black (both UK and Non-UK nationals, respectively) (Advance HE 2022).</a:t>
            </a:r>
          </a:p>
          <a:p>
            <a:endParaRPr lang="en-B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Racial Microaggressions :-everyday racial slights and degradations that racially minoritized people experience- Joseph Salisbury (2019)- they form part of the ‘othering’ of BAME students, serving as a constant reminder that they are anything but the norm</a:t>
            </a:r>
            <a:endParaRPr lang="en-B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FF5AB3-9CAE-4C72-BD05-C66C07210498}" type="slidenum">
              <a:rPr lang="en-GB" smtClean="0"/>
              <a:t>5</a:t>
            </a:fld>
            <a:endParaRPr lang="en-GB"/>
          </a:p>
        </p:txBody>
      </p:sp>
    </p:spTree>
    <p:extLst>
      <p:ext uri="{BB962C8B-B14F-4D97-AF65-F5344CB8AC3E}">
        <p14:creationId xmlns:p14="http://schemas.microsoft.com/office/powerpoint/2010/main" val="394776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Z" sz="1200" kern="1200" dirty="0">
                <a:solidFill>
                  <a:schemeClr val="tx1"/>
                </a:solidFill>
                <a:effectLst/>
                <a:latin typeface="+mn-lt"/>
                <a:ea typeface="+mn-ea"/>
                <a:cs typeface="+mn-cs"/>
              </a:rPr>
              <a:t>Efforts to understand the experiences of BAME students at university, have clearly enriched understanding of racism and structural inequalities, and their impact on the BAME student experience at university. However, it is also important to understand what BAME students themselves perceive to be the reasons for the awarding gap. Indeed, one of the recommendations made by the National Union of Students (NUS) is for universities to actively engage students and seek out their views on what may be causing the awarding gap </a:t>
            </a:r>
          </a:p>
          <a:p>
            <a:endParaRPr lang="en-BZ" sz="1200" kern="1200" dirty="0">
              <a:solidFill>
                <a:schemeClr val="tx1"/>
              </a:solidFill>
              <a:effectLst/>
              <a:latin typeface="+mn-lt"/>
              <a:ea typeface="+mn-ea"/>
              <a:cs typeface="+mn-cs"/>
            </a:endParaRPr>
          </a:p>
          <a:p>
            <a:r>
              <a:rPr lang="en-BZ" sz="1200" kern="1200" dirty="0">
                <a:solidFill>
                  <a:schemeClr val="tx1"/>
                </a:solidFill>
                <a:effectLst/>
                <a:latin typeface="+mn-lt"/>
                <a:ea typeface="+mn-ea"/>
                <a:cs typeface="+mn-cs"/>
              </a:rPr>
              <a:t>Whilst there will be elements of shared experience among different ethnic minoritized students, other experiences will be unique owing to group differences. </a:t>
            </a:r>
          </a:p>
          <a:p>
            <a:endParaRPr lang="en-BZ" sz="1200" kern="1200" dirty="0">
              <a:solidFill>
                <a:schemeClr val="tx1"/>
              </a:solidFill>
              <a:effectLst/>
              <a:latin typeface="+mn-lt"/>
              <a:ea typeface="+mn-ea"/>
              <a:cs typeface="+mn-cs"/>
            </a:endParaRPr>
          </a:p>
          <a:p>
            <a:r>
              <a:rPr lang="en-BZ" sz="1200" kern="1200" dirty="0">
                <a:solidFill>
                  <a:schemeClr val="tx1"/>
                </a:solidFill>
                <a:effectLst/>
                <a:latin typeface="+mn-lt"/>
                <a:ea typeface="+mn-ea"/>
                <a:cs typeface="+mn-cs"/>
              </a:rPr>
              <a:t>Psychology as a discipline predominantly takes a nomothetic approach to studying human behaviour</a:t>
            </a:r>
          </a:p>
          <a:p>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6</a:t>
            </a:fld>
            <a:endParaRPr lang="en-GB"/>
          </a:p>
        </p:txBody>
      </p:sp>
    </p:spTree>
    <p:extLst>
      <p:ext uri="{BB962C8B-B14F-4D97-AF65-F5344CB8AC3E}">
        <p14:creationId xmlns:p14="http://schemas.microsoft.com/office/powerpoint/2010/main" val="403792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Z" sz="1200" kern="1200" dirty="0">
                <a:solidFill>
                  <a:schemeClr val="tx1"/>
                </a:solidFill>
                <a:effectLst/>
                <a:latin typeface="+mn-lt"/>
                <a:ea typeface="+mn-ea"/>
                <a:cs typeface="+mn-cs"/>
              </a:rPr>
              <a:t>It is not our position that ‘Black Psych students’ represent a homogenous group. However it is a step in providing a more nuanced understanding of their experience, in keeping with findings of the extent of the disparities for Black students, having the largest awarding gaps </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7</a:t>
            </a:fld>
            <a:endParaRPr lang="en-GB"/>
          </a:p>
        </p:txBody>
      </p:sp>
    </p:spTree>
    <p:extLst>
      <p:ext uri="{BB962C8B-B14F-4D97-AF65-F5344CB8AC3E}">
        <p14:creationId xmlns:p14="http://schemas.microsoft.com/office/powerpoint/2010/main" val="507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Z" dirty="0"/>
              <a:t>Each focus group n=8</a:t>
            </a:r>
          </a:p>
          <a:p>
            <a:endParaRPr lang="en-BZ" dirty="0"/>
          </a:p>
          <a:p>
            <a:r>
              <a:rPr lang="en-BZ" dirty="0"/>
              <a:t>Ethics</a:t>
            </a:r>
          </a:p>
          <a:p>
            <a:r>
              <a:rPr lang="en-BZ" dirty="0"/>
              <a:t>-Participants provided informed consent for taking part</a:t>
            </a:r>
          </a:p>
          <a:p>
            <a:r>
              <a:rPr lang="en-BZ" dirty="0"/>
              <a:t>-Were reminded of importance of confidentiality particularly in respect to information shared by other participants</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8</a:t>
            </a:fld>
            <a:endParaRPr lang="en-GB"/>
          </a:p>
        </p:txBody>
      </p:sp>
    </p:spTree>
    <p:extLst>
      <p:ext uri="{BB962C8B-B14F-4D97-AF65-F5344CB8AC3E}">
        <p14:creationId xmlns:p14="http://schemas.microsoft.com/office/powerpoint/2010/main" val="199209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Discussion questions were designed to tap into reasons for the gap, and also participants’ sense of belonging at university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 authors immersed themselves into the data and shared preliminary analytical insights. The initial derivation of codes was conducted by the principal investigator. These codes were then revised and refined by the 2 co-investigators. Themes were then developed initially by 2 investigators, and checked for whether they were a good fit to the data by the 3</a:t>
            </a:r>
            <a:r>
              <a:rPr lang="en-GB" sz="1200" kern="1200" baseline="30000" dirty="0">
                <a:solidFill>
                  <a:schemeClr val="tx1"/>
                </a:solidFill>
                <a:effectLst/>
                <a:latin typeface="+mn-lt"/>
                <a:ea typeface="+mn-ea"/>
                <a:cs typeface="+mn-cs"/>
              </a:rPr>
              <a:t>rd</a:t>
            </a:r>
            <a:r>
              <a:rPr lang="en-GB" sz="1200" kern="1200" dirty="0">
                <a:solidFill>
                  <a:schemeClr val="tx1"/>
                </a:solidFill>
                <a:effectLst/>
                <a:latin typeface="+mn-lt"/>
                <a:ea typeface="+mn-ea"/>
                <a:cs typeface="+mn-cs"/>
              </a:rPr>
              <a:t> investigator. This allowed for investigator triangulation as a means of quality control of the analysis </a:t>
            </a:r>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9</a:t>
            </a:fld>
            <a:endParaRPr lang="en-GB"/>
          </a:p>
        </p:txBody>
      </p:sp>
    </p:spTree>
    <p:extLst>
      <p:ext uri="{BB962C8B-B14F-4D97-AF65-F5344CB8AC3E}">
        <p14:creationId xmlns:p14="http://schemas.microsoft.com/office/powerpoint/2010/main" val="200919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FF5AB3-9CAE-4C72-BD05-C66C07210498}" type="slidenum">
              <a:rPr lang="en-GB" smtClean="0"/>
              <a:t>10</a:t>
            </a:fld>
            <a:endParaRPr lang="en-GB"/>
          </a:p>
        </p:txBody>
      </p:sp>
    </p:spTree>
    <p:extLst>
      <p:ext uri="{BB962C8B-B14F-4D97-AF65-F5344CB8AC3E}">
        <p14:creationId xmlns:p14="http://schemas.microsoft.com/office/powerpoint/2010/main" val="4153746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5/18/2022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5/18/2022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5/18/2022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5/18/2022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5/18/2022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5/18/2022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5/18/2022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5/18/2022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theworldofrandomthings.blogspot.com/2017/10/self-reflection.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dvance-he.ac.uk/knowledge-hub/equality-higher-education-statistical-report-2020" TargetMode="External"/><Relationship Id="rId7" Type="http://schemas.openxmlformats.org/officeDocument/2006/relationships/hyperlink" Target="https://doi.org/10.1080/23793406.2019.162062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i.org/10.1021/acs.jchemed.1c00402" TargetMode="External"/><Relationship Id="rId5" Type="http://schemas.openxmlformats.org/officeDocument/2006/relationships/hyperlink" Target="https://doi.org/10.1017/S1474746421000671" TargetMode="External"/><Relationship Id="rId4" Type="http://schemas.openxmlformats.org/officeDocument/2006/relationships/hyperlink" Target="https://doi.org/10.1080/03075079.2019.164330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dvance-he.ac.uk/knowledge-hub/black-and-minority-ethnic-student-degree-retention-and-attainment" TargetMode="External"/><Relationship Id="rId2" Type="http://schemas.openxmlformats.org/officeDocument/2006/relationships/hyperlink" Target="https://www.universitiesuk.ac.uk/sites/default/files/field/downloads/2021-07/bame-student-attainment.pdf" TargetMode="External"/><Relationship Id="rId1" Type="http://schemas.openxmlformats.org/officeDocument/2006/relationships/slideLayout" Target="../slideLayouts/slideLayout2.xml"/><Relationship Id="rId6" Type="http://schemas.openxmlformats.org/officeDocument/2006/relationships/hyperlink" Target="https://www.unite-group.co.uk/wp-content/uploads/2022/02/Living-Black-at-University-Report_FINAL.pdf" TargetMode="External"/><Relationship Id="rId5" Type="http://schemas.openxmlformats.org/officeDocument/2006/relationships/hyperlink" Target="https://www.officeforstudents.org.uk/media/d21cb263-526d-401c-bc74299c748e9ecd/ethnicity-targetingresearch-report.pdf" TargetMode="External"/><Relationship Id="rId4" Type="http://schemas.openxmlformats.org/officeDocument/2006/relationships/hyperlink" Target="https://doi.org/10.1002/casp.251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devotionsbyjan.com/2014/11/20/mind-the-ga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reepngimg.com/png/72547-thinking-photography-question-mark-man-stoc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1E760-0DBD-4E7A-ADC7-08B7A9036144}"/>
              </a:ext>
            </a:extLst>
          </p:cNvPr>
          <p:cNvSpPr>
            <a:spLocks noGrp="1"/>
          </p:cNvSpPr>
          <p:nvPr>
            <p:ph type="ctrTitle"/>
          </p:nvPr>
        </p:nvSpPr>
        <p:spPr/>
        <p:txBody>
          <a:bodyPr/>
          <a:lstStyle/>
          <a:p>
            <a:r>
              <a:rPr lang="en-GB" sz="4000" dirty="0"/>
              <a:t>Using a programme-based approach to understand the university experience of Black students: A case for decolonising </a:t>
            </a:r>
          </a:p>
        </p:txBody>
      </p:sp>
      <p:sp>
        <p:nvSpPr>
          <p:cNvPr id="3" name="Subtitle 2">
            <a:extLst>
              <a:ext uri="{FF2B5EF4-FFF2-40B4-BE49-F238E27FC236}">
                <a16:creationId xmlns:a16="http://schemas.microsoft.com/office/drawing/2014/main" id="{22F290D4-5638-4F9E-B214-14B5ED4AA5AA}"/>
              </a:ext>
            </a:extLst>
          </p:cNvPr>
          <p:cNvSpPr>
            <a:spLocks noGrp="1"/>
          </p:cNvSpPr>
          <p:nvPr>
            <p:ph type="subTitle" idx="1"/>
          </p:nvPr>
        </p:nvSpPr>
        <p:spPr/>
        <p:txBody>
          <a:bodyPr/>
          <a:lstStyle/>
          <a:p>
            <a:r>
              <a:rPr lang="en-BZ" dirty="0"/>
              <a:t>Blessing Marandure, Jess Hall &amp; Saima Noreen</a:t>
            </a:r>
            <a:endParaRPr lang="en-GB" dirty="0"/>
          </a:p>
        </p:txBody>
      </p:sp>
    </p:spTree>
    <p:extLst>
      <p:ext uri="{BB962C8B-B14F-4D97-AF65-F5344CB8AC3E}">
        <p14:creationId xmlns:p14="http://schemas.microsoft.com/office/powerpoint/2010/main" val="963367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7172-7A1B-4685-AEF8-82C6A577E39D}"/>
              </a:ext>
            </a:extLst>
          </p:cNvPr>
          <p:cNvSpPr>
            <a:spLocks noGrp="1"/>
          </p:cNvSpPr>
          <p:nvPr>
            <p:ph type="title"/>
          </p:nvPr>
        </p:nvSpPr>
        <p:spPr>
          <a:xfrm>
            <a:off x="1066800" y="225769"/>
            <a:ext cx="10058400" cy="1371600"/>
          </a:xfrm>
        </p:spPr>
        <p:txBody>
          <a:bodyPr/>
          <a:lstStyle/>
          <a:p>
            <a:pPr algn="ctr"/>
            <a:r>
              <a:rPr lang="en-BZ" dirty="0"/>
              <a:t>Results</a:t>
            </a:r>
            <a:endParaRPr lang="en-GB" dirty="0"/>
          </a:p>
        </p:txBody>
      </p:sp>
      <p:graphicFrame>
        <p:nvGraphicFramePr>
          <p:cNvPr id="4" name="Content Placeholder 3">
            <a:extLst>
              <a:ext uri="{FF2B5EF4-FFF2-40B4-BE49-F238E27FC236}">
                <a16:creationId xmlns:a16="http://schemas.microsoft.com/office/drawing/2014/main" id="{34560144-5B24-4B84-9DF3-8D452D02B3CE}"/>
              </a:ext>
            </a:extLst>
          </p:cNvPr>
          <p:cNvGraphicFramePr>
            <a:graphicFrameLocks noGrp="1"/>
          </p:cNvGraphicFramePr>
          <p:nvPr>
            <p:ph idx="1"/>
            <p:extLst>
              <p:ext uri="{D42A27DB-BD31-4B8C-83A1-F6EECF244321}">
                <p14:modId xmlns:p14="http://schemas.microsoft.com/office/powerpoint/2010/main" val="3743783329"/>
              </p:ext>
            </p:extLst>
          </p:nvPr>
        </p:nvGraphicFramePr>
        <p:xfrm>
          <a:off x="524933" y="829733"/>
          <a:ext cx="11006667"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03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E077-BEF9-4B4E-8BBA-08AD2667F5F4}"/>
              </a:ext>
            </a:extLst>
          </p:cNvPr>
          <p:cNvSpPr>
            <a:spLocks noGrp="1"/>
          </p:cNvSpPr>
          <p:nvPr>
            <p:ph type="title"/>
          </p:nvPr>
        </p:nvSpPr>
        <p:spPr/>
        <p:txBody>
          <a:bodyPr/>
          <a:lstStyle/>
          <a:p>
            <a:r>
              <a:rPr lang="en-BZ" dirty="0"/>
              <a:t>Signals of </a:t>
            </a:r>
            <a:r>
              <a:rPr lang="en-BZ" dirty="0" err="1"/>
              <a:t>unbelonging</a:t>
            </a:r>
            <a:endParaRPr lang="en-GB" dirty="0"/>
          </a:p>
        </p:txBody>
      </p:sp>
      <p:sp>
        <p:nvSpPr>
          <p:cNvPr id="3" name="Content Placeholder 2">
            <a:extLst>
              <a:ext uri="{FF2B5EF4-FFF2-40B4-BE49-F238E27FC236}">
                <a16:creationId xmlns:a16="http://schemas.microsoft.com/office/drawing/2014/main" id="{F68F3C18-F166-42BD-9B6B-1C23E8377F6D}"/>
              </a:ext>
            </a:extLst>
          </p:cNvPr>
          <p:cNvSpPr>
            <a:spLocks noGrp="1"/>
          </p:cNvSpPr>
          <p:nvPr>
            <p:ph idx="1"/>
          </p:nvPr>
        </p:nvSpPr>
        <p:spPr/>
        <p:txBody>
          <a:bodyPr>
            <a:normAutofit/>
          </a:bodyPr>
          <a:lstStyle/>
          <a:p>
            <a:pPr marL="0" indent="0">
              <a:buNone/>
            </a:pPr>
            <a:r>
              <a:rPr lang="en-BZ" sz="2400" u="sng" dirty="0"/>
              <a:t>Negative racial stereotypes</a:t>
            </a:r>
          </a:p>
          <a:p>
            <a:r>
              <a:rPr lang="en-GB" sz="2400" dirty="0"/>
              <a:t>looked down upon</a:t>
            </a:r>
          </a:p>
          <a:p>
            <a:r>
              <a:rPr lang="en-BZ" sz="2400" dirty="0"/>
              <a:t>Seemingly innocuous interactions…</a:t>
            </a:r>
            <a:endParaRPr lang="en-GB" sz="2400" dirty="0"/>
          </a:p>
          <a:p>
            <a:pPr marL="0" indent="0" algn="ctr">
              <a:buNone/>
            </a:pPr>
            <a:r>
              <a:rPr lang="en-GB" sz="2400" b="1" i="1" dirty="0">
                <a:latin typeface="Times New Roman" panose="02020603050405020304" pitchFamily="18" charset="0"/>
                <a:cs typeface="Times New Roman" panose="02020603050405020304" pitchFamily="18" charset="0"/>
              </a:rPr>
              <a:t>FG1 Ppt</a:t>
            </a:r>
            <a:r>
              <a:rPr lang="en-GB" sz="2400" i="1" dirty="0">
                <a:latin typeface="Times New Roman" panose="02020603050405020304" pitchFamily="18" charset="0"/>
                <a:cs typeface="Times New Roman" panose="02020603050405020304" pitchFamily="18" charset="0"/>
              </a:rPr>
              <a:t>: “… cos they’re talking to you as if they’re kind of dumbing it down.. down… simplifying…for example when I was working in a group… she said oh..&lt;exaggerated slowing down of speech&gt; ‘do you have anything to add too’ or ‘do you have any questions’… &lt;group laughs&gt; I think we’re all part of the group… like they make extra effort… cos they making extra effort it makes you feel like you’re stupid or dumb… like you’re a little child kind of…”</a:t>
            </a:r>
          </a:p>
          <a:p>
            <a:pPr marL="0" indent="0" algn="ctr">
              <a:buNone/>
            </a:pPr>
            <a:endParaRPr lang="en-GB" sz="2400" dirty="0"/>
          </a:p>
        </p:txBody>
      </p:sp>
    </p:spTree>
    <p:extLst>
      <p:ext uri="{BB962C8B-B14F-4D97-AF65-F5344CB8AC3E}">
        <p14:creationId xmlns:p14="http://schemas.microsoft.com/office/powerpoint/2010/main" val="96767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6C81-0753-4953-BDF3-E4366E8C10AB}"/>
              </a:ext>
            </a:extLst>
          </p:cNvPr>
          <p:cNvSpPr>
            <a:spLocks noGrp="1"/>
          </p:cNvSpPr>
          <p:nvPr>
            <p:ph type="title"/>
          </p:nvPr>
        </p:nvSpPr>
        <p:spPr/>
        <p:txBody>
          <a:bodyPr/>
          <a:lstStyle/>
          <a:p>
            <a:r>
              <a:rPr lang="en-BZ" dirty="0"/>
              <a:t>Signals of </a:t>
            </a:r>
            <a:r>
              <a:rPr lang="en-BZ" dirty="0" err="1"/>
              <a:t>unbelonging</a:t>
            </a:r>
            <a:endParaRPr lang="en-GB" dirty="0"/>
          </a:p>
        </p:txBody>
      </p:sp>
      <p:sp>
        <p:nvSpPr>
          <p:cNvPr id="3" name="Content Placeholder 2">
            <a:extLst>
              <a:ext uri="{FF2B5EF4-FFF2-40B4-BE49-F238E27FC236}">
                <a16:creationId xmlns:a16="http://schemas.microsoft.com/office/drawing/2014/main" id="{60DD28DB-DFDC-426A-AEC2-713E649675CA}"/>
              </a:ext>
            </a:extLst>
          </p:cNvPr>
          <p:cNvSpPr>
            <a:spLocks noGrp="1"/>
          </p:cNvSpPr>
          <p:nvPr>
            <p:ph idx="1"/>
          </p:nvPr>
        </p:nvSpPr>
        <p:spPr>
          <a:xfrm>
            <a:off x="1066800" y="1781386"/>
            <a:ext cx="10058400" cy="4434020"/>
          </a:xfrm>
        </p:spPr>
        <p:txBody>
          <a:bodyPr>
            <a:normAutofit fontScale="92500"/>
          </a:bodyPr>
          <a:lstStyle/>
          <a:p>
            <a:pPr marL="0" lvl="0" indent="0">
              <a:buClr>
                <a:prstClr val="black">
                  <a:lumMod val="85000"/>
                  <a:lumOff val="15000"/>
                </a:prstClr>
              </a:buClr>
              <a:buNone/>
            </a:pPr>
            <a:r>
              <a:rPr lang="en-BZ" sz="2400" u="sng" dirty="0">
                <a:solidFill>
                  <a:prstClr val="black"/>
                </a:solidFill>
              </a:rPr>
              <a:t>Negative racial stereotypes</a:t>
            </a:r>
          </a:p>
          <a:p>
            <a:pPr marL="0" lvl="0" indent="0">
              <a:buClr>
                <a:prstClr val="black">
                  <a:lumMod val="85000"/>
                  <a:lumOff val="15000"/>
                </a:prstClr>
              </a:buClr>
              <a:buNone/>
            </a:pPr>
            <a:r>
              <a:rPr lang="en-GB" sz="2400" dirty="0"/>
              <a:t>angry, full of attitude, ‘ghetto’, unrefined, scary and rude</a:t>
            </a:r>
            <a:endParaRPr lang="en-BZ" sz="2400" u="sng" dirty="0">
              <a:solidFill>
                <a:prstClr val="black"/>
              </a:solidFill>
            </a:endParaRPr>
          </a:p>
          <a:p>
            <a:pPr marL="0" indent="0" algn="ctr">
              <a:buNone/>
            </a:pPr>
            <a:r>
              <a:rPr lang="en-GB" sz="2200" b="1" i="1" dirty="0">
                <a:latin typeface="Times New Roman" panose="02020603050405020304" pitchFamily="18" charset="0"/>
                <a:cs typeface="Times New Roman" panose="02020603050405020304" pitchFamily="18" charset="0"/>
              </a:rPr>
              <a:t>FG1 Ppt</a:t>
            </a:r>
            <a:r>
              <a:rPr lang="en-GB" sz="2200" i="1" dirty="0">
                <a:latin typeface="Times New Roman" panose="02020603050405020304" pitchFamily="18" charset="0"/>
                <a:cs typeface="Times New Roman" panose="02020603050405020304" pitchFamily="18" charset="0"/>
              </a:rPr>
              <a:t>: “And I feel like the other dark side of it is… they might feel like… you’re already assuming that I’m </a:t>
            </a:r>
            <a:r>
              <a:rPr lang="en-GB" sz="2200" i="1" dirty="0" err="1">
                <a:latin typeface="Times New Roman" panose="02020603050405020304" pitchFamily="18" charset="0"/>
                <a:cs typeface="Times New Roman" panose="02020603050405020304" pitchFamily="18" charset="0"/>
              </a:rPr>
              <a:t>gonna</a:t>
            </a:r>
            <a:r>
              <a:rPr lang="en-GB" sz="2200" i="1" dirty="0">
                <a:latin typeface="Times New Roman" panose="02020603050405020304" pitchFamily="18" charset="0"/>
                <a:cs typeface="Times New Roman" panose="02020603050405020304" pitchFamily="18" charset="0"/>
              </a:rPr>
              <a:t> be scary and rude…I’d like to be scary and rude…I’ve got that put in my head that she’ll probably… even in the elevators they move &lt;group murmurs in agreement&gt;…it’s like they think I will steal something.. like… so its </a:t>
            </a:r>
            <a:r>
              <a:rPr lang="en-GB" sz="2200" i="1" dirty="0" err="1">
                <a:latin typeface="Times New Roman" panose="02020603050405020304" pitchFamily="18" charset="0"/>
                <a:cs typeface="Times New Roman" panose="02020603050405020304" pitchFamily="18" charset="0"/>
              </a:rPr>
              <a:t>kinda</a:t>
            </a:r>
            <a:r>
              <a:rPr lang="en-GB" sz="2200" i="1" dirty="0">
                <a:latin typeface="Times New Roman" panose="02020603050405020304" pitchFamily="18" charset="0"/>
                <a:cs typeface="Times New Roman" panose="02020603050405020304" pitchFamily="18" charset="0"/>
              </a:rPr>
              <a:t> like… because they’re already… like assume I’m </a:t>
            </a:r>
            <a:r>
              <a:rPr lang="en-GB" sz="2200" i="1" dirty="0" err="1">
                <a:latin typeface="Times New Roman" panose="02020603050405020304" pitchFamily="18" charset="0"/>
                <a:cs typeface="Times New Roman" panose="02020603050405020304" pitchFamily="18" charset="0"/>
              </a:rPr>
              <a:t>gonna</a:t>
            </a:r>
            <a:r>
              <a:rPr lang="en-GB" sz="2200" i="1" dirty="0">
                <a:latin typeface="Times New Roman" panose="02020603050405020304" pitchFamily="18" charset="0"/>
                <a:cs typeface="Times New Roman" panose="02020603050405020304" pitchFamily="18" charset="0"/>
              </a:rPr>
              <a:t> be hostile… it just increases the chance of me being hostile”</a:t>
            </a:r>
          </a:p>
          <a:p>
            <a:pPr marL="0" indent="0" algn="ctr">
              <a:buNone/>
            </a:pPr>
            <a:r>
              <a:rPr lang="en-GB" sz="2200" b="1" i="1" dirty="0">
                <a:latin typeface="Times New Roman" panose="02020603050405020304" pitchFamily="18" charset="0"/>
                <a:cs typeface="Times New Roman" panose="02020603050405020304" pitchFamily="18" charset="0"/>
              </a:rPr>
              <a:t>Other FG1 Ppt:</a:t>
            </a:r>
            <a:r>
              <a:rPr lang="en-GB" sz="2200" i="1" dirty="0">
                <a:latin typeface="Times New Roman" panose="02020603050405020304" pitchFamily="18" charset="0"/>
                <a:cs typeface="Times New Roman" panose="02020603050405020304" pitchFamily="18" charset="0"/>
              </a:rPr>
              <a:t> “You get your back up”</a:t>
            </a:r>
          </a:p>
          <a:p>
            <a:pPr marL="0" indent="0" algn="ctr">
              <a:buNone/>
            </a:pPr>
            <a:r>
              <a:rPr lang="en-GB" sz="2200" b="1" i="1" dirty="0">
                <a:latin typeface="Times New Roman" panose="02020603050405020304" pitchFamily="18" charset="0"/>
                <a:cs typeface="Times New Roman" panose="02020603050405020304" pitchFamily="18" charset="0"/>
              </a:rPr>
              <a:t>FG1 Ppt</a:t>
            </a:r>
            <a:r>
              <a:rPr lang="en-GB" sz="2200" i="1" dirty="0">
                <a:latin typeface="Times New Roman" panose="02020603050405020304" pitchFamily="18" charset="0"/>
                <a:cs typeface="Times New Roman" panose="02020603050405020304" pitchFamily="18" charset="0"/>
              </a:rPr>
              <a:t>: “Yeh..” &lt;group murmurs </a:t>
            </a:r>
            <a:r>
              <a:rPr lang="en-GB" sz="2200" i="1" dirty="0" err="1">
                <a:latin typeface="Times New Roman" panose="02020603050405020304" pitchFamily="18" charset="0"/>
                <a:cs typeface="Times New Roman" panose="02020603050405020304" pitchFamily="18" charset="0"/>
              </a:rPr>
              <a:t>yeh</a:t>
            </a:r>
            <a:r>
              <a:rPr lang="en-GB" sz="2200" i="1" dirty="0">
                <a:latin typeface="Times New Roman" panose="02020603050405020304" pitchFamily="18" charset="0"/>
                <a:cs typeface="Times New Roman" panose="02020603050405020304" pitchFamily="18" charset="0"/>
              </a:rPr>
              <a:t> in agreement&gt;</a:t>
            </a:r>
          </a:p>
          <a:p>
            <a:pPr marL="0" indent="0" algn="ctr">
              <a:buNone/>
            </a:pPr>
            <a:endParaRPr lang="en-GB" sz="2200" i="1" dirty="0">
              <a:latin typeface="Times New Roman" panose="02020603050405020304" pitchFamily="18" charset="0"/>
              <a:cs typeface="Times New Roman" panose="02020603050405020304" pitchFamily="18" charset="0"/>
            </a:endParaRPr>
          </a:p>
          <a:p>
            <a:r>
              <a:rPr lang="en-BZ" sz="2200" dirty="0">
                <a:cs typeface="Times New Roman" panose="02020603050405020304" pitchFamily="18" charset="0"/>
              </a:rPr>
              <a:t>Criminal, bad… </a:t>
            </a:r>
            <a:r>
              <a:rPr lang="en-BZ" sz="1900" dirty="0">
                <a:cs typeface="Times New Roman" panose="02020603050405020304" pitchFamily="18" charset="0"/>
              </a:rPr>
              <a:t>(Unite, 2022; Bunce et al., 2019)</a:t>
            </a:r>
            <a:endParaRPr lang="en-GB" sz="1900" dirty="0">
              <a:cs typeface="Times New Roman" panose="02020603050405020304" pitchFamily="18" charset="0"/>
            </a:endParaRPr>
          </a:p>
          <a:p>
            <a:pPr marL="0" indent="0">
              <a:buNone/>
            </a:pPr>
            <a:endParaRPr lang="en-GB" sz="2400" dirty="0"/>
          </a:p>
        </p:txBody>
      </p:sp>
    </p:spTree>
    <p:extLst>
      <p:ext uri="{BB962C8B-B14F-4D97-AF65-F5344CB8AC3E}">
        <p14:creationId xmlns:p14="http://schemas.microsoft.com/office/powerpoint/2010/main" val="1513848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DF64-A4CA-47FB-AE64-68EFAFB7199E}"/>
              </a:ext>
            </a:extLst>
          </p:cNvPr>
          <p:cNvSpPr>
            <a:spLocks noGrp="1"/>
          </p:cNvSpPr>
          <p:nvPr>
            <p:ph type="title"/>
          </p:nvPr>
        </p:nvSpPr>
        <p:spPr/>
        <p:txBody>
          <a:bodyPr/>
          <a:lstStyle/>
          <a:p>
            <a:r>
              <a:rPr lang="en-BZ" dirty="0"/>
              <a:t>Signals of </a:t>
            </a:r>
            <a:r>
              <a:rPr lang="en-BZ" dirty="0" err="1"/>
              <a:t>unbelonging</a:t>
            </a:r>
            <a:endParaRPr lang="en-GB" dirty="0"/>
          </a:p>
        </p:txBody>
      </p:sp>
      <p:sp>
        <p:nvSpPr>
          <p:cNvPr id="3" name="Content Placeholder 2">
            <a:extLst>
              <a:ext uri="{FF2B5EF4-FFF2-40B4-BE49-F238E27FC236}">
                <a16:creationId xmlns:a16="http://schemas.microsoft.com/office/drawing/2014/main" id="{6E28D939-DED8-468E-821E-FF9AD4923739}"/>
              </a:ext>
            </a:extLst>
          </p:cNvPr>
          <p:cNvSpPr>
            <a:spLocks noGrp="1"/>
          </p:cNvSpPr>
          <p:nvPr>
            <p:ph idx="1"/>
          </p:nvPr>
        </p:nvSpPr>
        <p:spPr>
          <a:xfrm>
            <a:off x="1066800" y="1730586"/>
            <a:ext cx="10058400" cy="4484820"/>
          </a:xfrm>
        </p:spPr>
        <p:txBody>
          <a:bodyPr>
            <a:normAutofit lnSpcReduction="10000"/>
          </a:bodyPr>
          <a:lstStyle/>
          <a:p>
            <a:pPr marL="0" lvl="0" indent="0">
              <a:buClr>
                <a:prstClr val="black">
                  <a:lumMod val="85000"/>
                  <a:lumOff val="15000"/>
                </a:prstClr>
              </a:buClr>
              <a:buNone/>
            </a:pPr>
            <a:r>
              <a:rPr lang="en-BZ" sz="2400" u="sng" dirty="0">
                <a:solidFill>
                  <a:prstClr val="black"/>
                </a:solidFill>
              </a:rPr>
              <a:t>Racial </a:t>
            </a:r>
            <a:r>
              <a:rPr lang="en-BZ" sz="2400" u="sng" dirty="0" err="1">
                <a:solidFill>
                  <a:prstClr val="black"/>
                </a:solidFill>
              </a:rPr>
              <a:t>microagressions</a:t>
            </a:r>
            <a:endParaRPr lang="en-BZ" sz="2400" u="sng" dirty="0">
              <a:solidFill>
                <a:prstClr val="black"/>
              </a:solidFill>
            </a:endParaRPr>
          </a:p>
          <a:p>
            <a:pPr marL="0" indent="0">
              <a:buNone/>
            </a:pPr>
            <a:endParaRPr lang="en-GB" sz="2200" b="1" i="1" dirty="0"/>
          </a:p>
          <a:p>
            <a:pPr marL="0" indent="0" algn="ctr">
              <a:buNone/>
            </a:pPr>
            <a:r>
              <a:rPr lang="en-GB" sz="2200" b="1" i="1" dirty="0">
                <a:latin typeface="Times New Roman" panose="02020603050405020304" pitchFamily="18" charset="0"/>
                <a:cs typeface="Times New Roman" panose="02020603050405020304" pitchFamily="18" charset="0"/>
              </a:rPr>
              <a:t>FG2 Ppt</a:t>
            </a:r>
            <a:r>
              <a:rPr lang="en-GB" sz="2200" i="1" dirty="0">
                <a:latin typeface="Times New Roman" panose="02020603050405020304" pitchFamily="18" charset="0"/>
                <a:cs typeface="Times New Roman" panose="02020603050405020304" pitchFamily="18" charset="0"/>
              </a:rPr>
              <a:t>: “I feel like the only thing that puts me off is when White people overdo it sometimes…like </a:t>
            </a:r>
            <a:r>
              <a:rPr lang="en-GB" sz="2200" i="1" dirty="0" err="1">
                <a:latin typeface="Times New Roman" panose="02020603050405020304" pitchFamily="18" charset="0"/>
                <a:cs typeface="Times New Roman" panose="02020603050405020304" pitchFamily="18" charset="0"/>
              </a:rPr>
              <a:t>gurrrrrl</a:t>
            </a:r>
            <a:r>
              <a:rPr lang="en-GB" sz="2200" i="1" dirty="0">
                <a:latin typeface="Times New Roman" panose="02020603050405020304" pitchFamily="18" charset="0"/>
                <a:cs typeface="Times New Roman" panose="02020603050405020304" pitchFamily="18" charset="0"/>
              </a:rPr>
              <a:t>. Like it makes me uncomfortable and I don’t know what to do. You’re like forcing your blackness but it just makes me feel like urgh.” </a:t>
            </a:r>
          </a:p>
          <a:p>
            <a:pPr marL="0" indent="0" algn="ctr">
              <a:buNone/>
            </a:pPr>
            <a:r>
              <a:rPr lang="en-GB" sz="2200" b="1" i="1" dirty="0">
                <a:latin typeface="Times New Roman" panose="02020603050405020304" pitchFamily="18" charset="0"/>
                <a:cs typeface="Times New Roman" panose="02020603050405020304" pitchFamily="18" charset="0"/>
              </a:rPr>
              <a:t>Other FG2 Ppt</a:t>
            </a:r>
            <a:r>
              <a:rPr lang="en-GB" sz="2200" i="1" dirty="0">
                <a:latin typeface="Times New Roman" panose="02020603050405020304" pitchFamily="18" charset="0"/>
                <a:cs typeface="Times New Roman" panose="02020603050405020304" pitchFamily="18" charset="0"/>
              </a:rPr>
              <a:t>: “I feel like I have experienced it once or twice. Stuff like touching my hair or like just weird. To us its weird because we don’t do it to each other. Like, why are you doing…Like you're overdoing it, like just be yourself because I have hair you have hair like, you know sometimes even like as much as people weren't saying it. Some people are surprised that a Black person couldn't open their mouth actually have an English accent like it's just stuff like that.” </a:t>
            </a:r>
          </a:p>
          <a:p>
            <a:r>
              <a:rPr lang="en-BZ" sz="2200" dirty="0">
                <a:cs typeface="Times New Roman" panose="02020603050405020304" pitchFamily="18" charset="0"/>
              </a:rPr>
              <a:t>Othering… </a:t>
            </a:r>
            <a:r>
              <a:rPr lang="en-BZ" sz="2000" dirty="0">
                <a:cs typeface="Times New Roman" panose="02020603050405020304" pitchFamily="18" charset="0"/>
              </a:rPr>
              <a:t>(Osbourne et al., 2021)</a:t>
            </a:r>
            <a:endParaRPr lang="en-GB" sz="2000" dirty="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84335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718C-6E04-469A-8FE9-FDE7AD848F6F}"/>
              </a:ext>
            </a:extLst>
          </p:cNvPr>
          <p:cNvSpPr>
            <a:spLocks noGrp="1"/>
          </p:cNvSpPr>
          <p:nvPr>
            <p:ph type="title"/>
          </p:nvPr>
        </p:nvSpPr>
        <p:spPr/>
        <p:txBody>
          <a:bodyPr/>
          <a:lstStyle/>
          <a:p>
            <a:r>
              <a:rPr lang="en-BZ" dirty="0"/>
              <a:t>Signals of </a:t>
            </a:r>
            <a:r>
              <a:rPr lang="en-BZ" dirty="0" err="1"/>
              <a:t>unbelonging</a:t>
            </a:r>
            <a:endParaRPr lang="en-GB" dirty="0"/>
          </a:p>
        </p:txBody>
      </p:sp>
      <p:sp>
        <p:nvSpPr>
          <p:cNvPr id="3" name="Content Placeholder 2">
            <a:extLst>
              <a:ext uri="{FF2B5EF4-FFF2-40B4-BE49-F238E27FC236}">
                <a16:creationId xmlns:a16="http://schemas.microsoft.com/office/drawing/2014/main" id="{BFA53B35-E59E-4206-ABEE-BD3883DDA481}"/>
              </a:ext>
            </a:extLst>
          </p:cNvPr>
          <p:cNvSpPr>
            <a:spLocks noGrp="1"/>
          </p:cNvSpPr>
          <p:nvPr>
            <p:ph idx="1"/>
          </p:nvPr>
        </p:nvSpPr>
        <p:spPr/>
        <p:txBody>
          <a:bodyPr>
            <a:normAutofit/>
          </a:bodyPr>
          <a:lstStyle/>
          <a:p>
            <a:pPr marL="0" indent="0">
              <a:buNone/>
            </a:pPr>
            <a:r>
              <a:rPr lang="en-BZ" sz="2400" u="sng" dirty="0"/>
              <a:t>Unrelatable tutors</a:t>
            </a:r>
          </a:p>
          <a:p>
            <a:r>
              <a:rPr lang="en-BZ" sz="2400" dirty="0"/>
              <a:t>Impact on help seeking</a:t>
            </a:r>
          </a:p>
          <a:p>
            <a:pPr marL="0" indent="0">
              <a:buNone/>
            </a:pPr>
            <a:endParaRPr lang="en-BZ" sz="2400" dirty="0"/>
          </a:p>
          <a:p>
            <a:pPr marL="0" indent="0" algn="ctr">
              <a:buNone/>
            </a:pPr>
            <a:r>
              <a:rPr lang="en-GB" sz="2200" b="1" i="1" dirty="0">
                <a:latin typeface="Times New Roman" panose="02020603050405020304" pitchFamily="18" charset="0"/>
                <a:cs typeface="Times New Roman" panose="02020603050405020304" pitchFamily="18" charset="0"/>
              </a:rPr>
              <a:t>FG2 Ppt</a:t>
            </a:r>
            <a:r>
              <a:rPr lang="en-GB" sz="2200" i="1" dirty="0">
                <a:latin typeface="Times New Roman" panose="02020603050405020304" pitchFamily="18" charset="0"/>
                <a:cs typeface="Times New Roman" panose="02020603050405020304" pitchFamily="18" charset="0"/>
              </a:rPr>
              <a:t>: “I don’t know, maybe because lecturers and the teachers at university that are in university, we cant really relate to them because there are not a lot of Black lecturers. So we don’t feel like we have someone that we can talk to that might understand us so we just stick to ourselves and struggle by ourselves, but we don’t ask for help as much as we should.”</a:t>
            </a:r>
          </a:p>
          <a:p>
            <a:r>
              <a:rPr lang="en-BZ" sz="2400" dirty="0"/>
              <a:t>Coping alone strategies… </a:t>
            </a:r>
            <a:r>
              <a:rPr lang="en-BZ" sz="2000" dirty="0"/>
              <a:t>(Stuart et al., 2011)</a:t>
            </a:r>
          </a:p>
          <a:p>
            <a:pPr marL="0" indent="0">
              <a:buNone/>
            </a:pPr>
            <a:endParaRPr lang="en-GB" sz="2400" dirty="0"/>
          </a:p>
        </p:txBody>
      </p:sp>
    </p:spTree>
    <p:extLst>
      <p:ext uri="{BB962C8B-B14F-4D97-AF65-F5344CB8AC3E}">
        <p14:creationId xmlns:p14="http://schemas.microsoft.com/office/powerpoint/2010/main" val="1876657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EDE1-D7A9-48CB-9694-ADA1363663E3}"/>
              </a:ext>
            </a:extLst>
          </p:cNvPr>
          <p:cNvSpPr>
            <a:spLocks noGrp="1"/>
          </p:cNvSpPr>
          <p:nvPr>
            <p:ph type="title"/>
          </p:nvPr>
        </p:nvSpPr>
        <p:spPr/>
        <p:txBody>
          <a:bodyPr/>
          <a:lstStyle/>
          <a:p>
            <a:r>
              <a:rPr lang="en-BZ" dirty="0"/>
              <a:t>Signals of </a:t>
            </a:r>
            <a:r>
              <a:rPr lang="en-BZ" dirty="0" err="1"/>
              <a:t>unbelonging</a:t>
            </a:r>
            <a:endParaRPr lang="en-GB" dirty="0"/>
          </a:p>
        </p:txBody>
      </p:sp>
      <p:sp>
        <p:nvSpPr>
          <p:cNvPr id="3" name="Content Placeholder 2">
            <a:extLst>
              <a:ext uri="{FF2B5EF4-FFF2-40B4-BE49-F238E27FC236}">
                <a16:creationId xmlns:a16="http://schemas.microsoft.com/office/drawing/2014/main" id="{706C9682-F0A4-45A3-A2FB-C22DFF7F10AC}"/>
              </a:ext>
            </a:extLst>
          </p:cNvPr>
          <p:cNvSpPr>
            <a:spLocks noGrp="1"/>
          </p:cNvSpPr>
          <p:nvPr>
            <p:ph idx="1"/>
          </p:nvPr>
        </p:nvSpPr>
        <p:spPr/>
        <p:txBody>
          <a:bodyPr/>
          <a:lstStyle/>
          <a:p>
            <a:pPr marL="0" lvl="0" indent="0">
              <a:buClr>
                <a:prstClr val="black">
                  <a:lumMod val="85000"/>
                  <a:lumOff val="15000"/>
                </a:prstClr>
              </a:buClr>
              <a:buNone/>
            </a:pPr>
            <a:r>
              <a:rPr lang="en-BZ" sz="2400" u="sng" dirty="0">
                <a:solidFill>
                  <a:prstClr val="black"/>
                </a:solidFill>
              </a:rPr>
              <a:t>Unrelatable tutors</a:t>
            </a:r>
          </a:p>
          <a:p>
            <a:pPr>
              <a:buClr>
                <a:prstClr val="black">
                  <a:lumMod val="85000"/>
                  <a:lumOff val="15000"/>
                </a:prstClr>
              </a:buClr>
            </a:pPr>
            <a:r>
              <a:rPr lang="en-BZ" sz="2400" dirty="0">
                <a:solidFill>
                  <a:prstClr val="black"/>
                </a:solidFill>
              </a:rPr>
              <a:t>Sense of aspiration</a:t>
            </a:r>
          </a:p>
          <a:p>
            <a:pPr marL="0" indent="0">
              <a:buClr>
                <a:prstClr val="black">
                  <a:lumMod val="85000"/>
                  <a:lumOff val="15000"/>
                </a:prstClr>
              </a:buClr>
              <a:buNone/>
            </a:pPr>
            <a:endParaRPr lang="en-BZ" sz="2400" dirty="0">
              <a:solidFill>
                <a:prstClr val="black"/>
              </a:solidFill>
            </a:endParaRPr>
          </a:p>
          <a:p>
            <a:pPr marL="0" indent="0" algn="ctr">
              <a:buNone/>
            </a:pPr>
            <a:r>
              <a:rPr lang="en-GB" sz="2200" b="1" i="1" dirty="0">
                <a:latin typeface="Times New Roman" panose="02020603050405020304" pitchFamily="18" charset="0"/>
                <a:cs typeface="Times New Roman" panose="02020603050405020304" pitchFamily="18" charset="0"/>
              </a:rPr>
              <a:t>FG1 Ppt</a:t>
            </a:r>
            <a:r>
              <a:rPr lang="en-GB" sz="2200" i="1" dirty="0">
                <a:latin typeface="Times New Roman" panose="02020603050405020304" pitchFamily="18" charset="0"/>
                <a:cs typeface="Times New Roman" panose="02020603050405020304" pitchFamily="18" charset="0"/>
              </a:rPr>
              <a:t>: “Do you know that thing they had… and had the lecturers line up… when I saw you I was like yes! &lt;all become elated in agreement&gt;  &lt;laughing&gt;. Its jus.. it’s jus.. to have someone there that like </a:t>
            </a:r>
            <a:r>
              <a:rPr lang="en-GB" sz="2200" i="1" dirty="0" err="1">
                <a:latin typeface="Times New Roman" panose="02020603050405020304" pitchFamily="18" charset="0"/>
                <a:cs typeface="Times New Roman" panose="02020603050405020304" pitchFamily="18" charset="0"/>
              </a:rPr>
              <a:t>kinda</a:t>
            </a:r>
            <a:r>
              <a:rPr lang="en-GB" sz="2200" i="1" dirty="0">
                <a:latin typeface="Times New Roman" panose="02020603050405020304" pitchFamily="18" charset="0"/>
                <a:cs typeface="Times New Roman" panose="02020603050405020304" pitchFamily="18" charset="0"/>
              </a:rPr>
              <a:t> like is like you..&lt;others agree&gt;… and I think cos you’re a woman as well it helps to like were you are going as well… it’s </a:t>
            </a:r>
            <a:r>
              <a:rPr lang="en-GB" sz="2200" i="1" dirty="0" err="1">
                <a:latin typeface="Times New Roman" panose="02020603050405020304" pitchFamily="18" charset="0"/>
                <a:cs typeface="Times New Roman" panose="02020603050405020304" pitchFamily="18" charset="0"/>
              </a:rPr>
              <a:t>kinda</a:t>
            </a:r>
            <a:r>
              <a:rPr lang="en-GB" sz="2200" i="1" dirty="0">
                <a:latin typeface="Times New Roman" panose="02020603050405020304" pitchFamily="18" charset="0"/>
                <a:cs typeface="Times New Roman" panose="02020603050405020304" pitchFamily="18" charset="0"/>
              </a:rPr>
              <a:t> like ok </a:t>
            </a:r>
            <a:r>
              <a:rPr lang="en-GB" sz="2200" i="1" dirty="0" err="1">
                <a:latin typeface="Times New Roman" panose="02020603050405020304" pitchFamily="18" charset="0"/>
                <a:cs typeface="Times New Roman" panose="02020603050405020304" pitchFamily="18" charset="0"/>
              </a:rPr>
              <a:t>yeh</a:t>
            </a:r>
            <a:r>
              <a:rPr lang="en-GB" sz="2200" i="1" dirty="0">
                <a:latin typeface="Times New Roman" panose="02020603050405020304" pitchFamily="18" charset="0"/>
                <a:cs typeface="Times New Roman" panose="02020603050405020304" pitchFamily="18" charset="0"/>
              </a:rPr>
              <a:t> I can do it as well &lt;murmuring and laughing&gt;. Its just relatability and if you like can build a relationship with the person”</a:t>
            </a:r>
          </a:p>
          <a:p>
            <a:pPr marL="0" indent="0">
              <a:buNone/>
            </a:pPr>
            <a:endParaRPr lang="en-GB" dirty="0"/>
          </a:p>
        </p:txBody>
      </p:sp>
    </p:spTree>
    <p:extLst>
      <p:ext uri="{BB962C8B-B14F-4D97-AF65-F5344CB8AC3E}">
        <p14:creationId xmlns:p14="http://schemas.microsoft.com/office/powerpoint/2010/main" val="1943388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D8B8-3599-4B2F-9E08-6646F0A4BA37}"/>
              </a:ext>
            </a:extLst>
          </p:cNvPr>
          <p:cNvSpPr>
            <a:spLocks noGrp="1"/>
          </p:cNvSpPr>
          <p:nvPr>
            <p:ph type="title"/>
          </p:nvPr>
        </p:nvSpPr>
        <p:spPr/>
        <p:txBody>
          <a:bodyPr/>
          <a:lstStyle/>
          <a:p>
            <a:r>
              <a:rPr lang="en-BZ" dirty="0"/>
              <a:t>Signals of </a:t>
            </a:r>
            <a:r>
              <a:rPr lang="en-BZ" dirty="0" err="1"/>
              <a:t>unbelonging</a:t>
            </a:r>
            <a:endParaRPr lang="en-GB" dirty="0"/>
          </a:p>
        </p:txBody>
      </p:sp>
      <p:sp>
        <p:nvSpPr>
          <p:cNvPr id="3" name="Content Placeholder 2">
            <a:extLst>
              <a:ext uri="{FF2B5EF4-FFF2-40B4-BE49-F238E27FC236}">
                <a16:creationId xmlns:a16="http://schemas.microsoft.com/office/drawing/2014/main" id="{4457BD78-9083-4659-A873-3248F134E6F1}"/>
              </a:ext>
            </a:extLst>
          </p:cNvPr>
          <p:cNvSpPr>
            <a:spLocks noGrp="1"/>
          </p:cNvSpPr>
          <p:nvPr>
            <p:ph idx="1"/>
          </p:nvPr>
        </p:nvSpPr>
        <p:spPr/>
        <p:txBody>
          <a:bodyPr>
            <a:normAutofit/>
          </a:bodyPr>
          <a:lstStyle/>
          <a:p>
            <a:r>
              <a:rPr lang="en-BZ" sz="2400" dirty="0"/>
              <a:t>Unrelatable extra-curriculars</a:t>
            </a:r>
            <a:endParaRPr lang="en-GB" sz="2400" dirty="0"/>
          </a:p>
          <a:p>
            <a:pPr marL="0" indent="0">
              <a:buNone/>
            </a:pPr>
            <a:endParaRPr lang="en-BZ" sz="2400" dirty="0"/>
          </a:p>
          <a:p>
            <a:pPr marL="0" indent="0" algn="ctr">
              <a:buNone/>
            </a:pPr>
            <a:r>
              <a:rPr lang="en-GB" sz="2400" b="1" i="1" dirty="0">
                <a:latin typeface="Times New Roman" panose="02020603050405020304" pitchFamily="18" charset="0"/>
                <a:cs typeface="Times New Roman" panose="02020603050405020304" pitchFamily="18" charset="0"/>
              </a:rPr>
              <a:t>FG2 Ppt</a:t>
            </a:r>
            <a:r>
              <a:rPr lang="en-GB" sz="2400" i="1" dirty="0">
                <a:latin typeface="Times New Roman" panose="02020603050405020304" pitchFamily="18" charset="0"/>
                <a:cs typeface="Times New Roman" panose="02020603050405020304" pitchFamily="18" charset="0"/>
              </a:rPr>
              <a:t>: “It's like going back to what she said before. When you look at things about </a:t>
            </a:r>
            <a:r>
              <a:rPr lang="en-GB" sz="2400" i="1" dirty="0" err="1">
                <a:latin typeface="Times New Roman" panose="02020603050405020304" pitchFamily="18" charset="0"/>
                <a:cs typeface="Times New Roman" panose="02020603050405020304" pitchFamily="18" charset="0"/>
              </a:rPr>
              <a:t>uni</a:t>
            </a:r>
            <a:r>
              <a:rPr lang="en-GB" sz="2400" i="1" dirty="0">
                <a:latin typeface="Times New Roman" panose="02020603050405020304" pitchFamily="18" charset="0"/>
                <a:cs typeface="Times New Roman" panose="02020603050405020304" pitchFamily="18" charset="0"/>
              </a:rPr>
              <a:t> it isn't like Black people on them, its White. So its like why should I go if I know no one is going to be like me? Everyone is like why. So you don’t want to do a lot of stuff.”</a:t>
            </a:r>
          </a:p>
          <a:p>
            <a:pPr marL="0" indent="0">
              <a:buNone/>
            </a:pPr>
            <a:r>
              <a:rPr lang="en-GB" sz="2400" b="1" i="1" dirty="0">
                <a:latin typeface="Times New Roman" panose="02020603050405020304" pitchFamily="18" charset="0"/>
                <a:cs typeface="Times New Roman" panose="02020603050405020304" pitchFamily="18" charset="0"/>
              </a:rPr>
              <a:t>FG2 Ppt</a:t>
            </a:r>
            <a:r>
              <a:rPr lang="en-GB" sz="2400" i="1" dirty="0">
                <a:latin typeface="Times New Roman" panose="02020603050405020304" pitchFamily="18" charset="0"/>
                <a:cs typeface="Times New Roman" panose="02020603050405020304" pitchFamily="18" charset="0"/>
              </a:rPr>
              <a:t>: “We have got like 2 societies that represent us. There are two things we can relate to compare to god knows how many things white people can enjoy.”</a:t>
            </a:r>
          </a:p>
          <a:p>
            <a:endParaRPr lang="en-GB" dirty="0"/>
          </a:p>
          <a:p>
            <a:endParaRPr lang="en-GB" dirty="0"/>
          </a:p>
          <a:p>
            <a:pPr marL="0" indent="0">
              <a:buNone/>
            </a:pPr>
            <a:endParaRPr lang="en-GB" sz="2400" dirty="0"/>
          </a:p>
        </p:txBody>
      </p:sp>
    </p:spTree>
    <p:extLst>
      <p:ext uri="{BB962C8B-B14F-4D97-AF65-F5344CB8AC3E}">
        <p14:creationId xmlns:p14="http://schemas.microsoft.com/office/powerpoint/2010/main" val="174182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C82B-A259-4DE3-92D5-30670CA138FA}"/>
              </a:ext>
            </a:extLst>
          </p:cNvPr>
          <p:cNvSpPr>
            <a:spLocks noGrp="1"/>
          </p:cNvSpPr>
          <p:nvPr>
            <p:ph type="title"/>
          </p:nvPr>
        </p:nvSpPr>
        <p:spPr/>
        <p:txBody>
          <a:bodyPr/>
          <a:lstStyle/>
          <a:p>
            <a:r>
              <a:rPr lang="en-BZ" dirty="0"/>
              <a:t>Responses to signals of </a:t>
            </a:r>
            <a:r>
              <a:rPr lang="en-BZ" dirty="0" err="1"/>
              <a:t>unbelonging</a:t>
            </a:r>
            <a:endParaRPr lang="en-GB" dirty="0"/>
          </a:p>
        </p:txBody>
      </p:sp>
      <p:sp>
        <p:nvSpPr>
          <p:cNvPr id="3" name="Content Placeholder 2">
            <a:extLst>
              <a:ext uri="{FF2B5EF4-FFF2-40B4-BE49-F238E27FC236}">
                <a16:creationId xmlns:a16="http://schemas.microsoft.com/office/drawing/2014/main" id="{398C1FA2-3DC0-4829-A7C3-1F6C75B58F77}"/>
              </a:ext>
            </a:extLst>
          </p:cNvPr>
          <p:cNvSpPr>
            <a:spLocks noGrp="1"/>
          </p:cNvSpPr>
          <p:nvPr>
            <p:ph idx="1"/>
          </p:nvPr>
        </p:nvSpPr>
        <p:spPr/>
        <p:txBody>
          <a:bodyPr>
            <a:normAutofit/>
          </a:bodyPr>
          <a:lstStyle/>
          <a:p>
            <a:pPr marL="0" indent="0">
              <a:buNone/>
            </a:pPr>
            <a:r>
              <a:rPr lang="en-BZ" sz="2400" u="sng" dirty="0"/>
              <a:t>Conforming to perceived White norms</a:t>
            </a:r>
          </a:p>
          <a:p>
            <a:pPr marL="365760" marR="548640" indent="0" algn="ctr">
              <a:lnSpc>
                <a:spcPct val="107000"/>
              </a:lnSpc>
              <a:spcBef>
                <a:spcPts val="1000"/>
              </a:spcBef>
              <a:spcAft>
                <a:spcPts val="800"/>
              </a:spcAft>
              <a:buNone/>
            </a:pPr>
            <a:r>
              <a:rPr lang="en-GB" sz="2400" b="1"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FG1 Ppt</a:t>
            </a:r>
            <a:r>
              <a:rPr lang="en-GB" sz="24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 I act presentable, I change my tone, like  I try to use bigger words when I’m talking so it’s like I just change everything… cos if I act the way I act like  around my normal people, automatically they stereotype me and look at me down… by automatically looking at me they stereotype, but once I open my mouth that’s when they take a step back like oh… I wasn’t expecting that… that kind of thing…”</a:t>
            </a:r>
            <a:endParaRPr lang="en-GB" sz="20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r>
              <a:rPr lang="en-BZ" sz="2400" dirty="0"/>
              <a:t>Putting on the ‘White’ voice… </a:t>
            </a:r>
            <a:r>
              <a:rPr lang="en-BZ" sz="2000" dirty="0"/>
              <a:t>(Greaves et al., 2021)</a:t>
            </a:r>
            <a:endParaRPr lang="en-GB" sz="2400" dirty="0"/>
          </a:p>
        </p:txBody>
      </p:sp>
    </p:spTree>
    <p:extLst>
      <p:ext uri="{BB962C8B-B14F-4D97-AF65-F5344CB8AC3E}">
        <p14:creationId xmlns:p14="http://schemas.microsoft.com/office/powerpoint/2010/main" val="2081256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4C62-D814-4141-9971-55174D800E24}"/>
              </a:ext>
            </a:extLst>
          </p:cNvPr>
          <p:cNvSpPr>
            <a:spLocks noGrp="1"/>
          </p:cNvSpPr>
          <p:nvPr>
            <p:ph type="title"/>
          </p:nvPr>
        </p:nvSpPr>
        <p:spPr/>
        <p:txBody>
          <a:bodyPr/>
          <a:lstStyle/>
          <a:p>
            <a:r>
              <a:rPr lang="en-BZ" dirty="0"/>
              <a:t>Responses to signals of </a:t>
            </a:r>
            <a:r>
              <a:rPr lang="en-BZ" dirty="0" err="1"/>
              <a:t>unbelonging</a:t>
            </a:r>
            <a:endParaRPr lang="en-GB" dirty="0"/>
          </a:p>
        </p:txBody>
      </p:sp>
      <p:sp>
        <p:nvSpPr>
          <p:cNvPr id="3" name="Content Placeholder 2">
            <a:extLst>
              <a:ext uri="{FF2B5EF4-FFF2-40B4-BE49-F238E27FC236}">
                <a16:creationId xmlns:a16="http://schemas.microsoft.com/office/drawing/2014/main" id="{AA4554A7-A0F3-4DB4-9F8C-73D2BE0870EE}"/>
              </a:ext>
            </a:extLst>
          </p:cNvPr>
          <p:cNvSpPr>
            <a:spLocks noGrp="1"/>
          </p:cNvSpPr>
          <p:nvPr>
            <p:ph idx="1"/>
          </p:nvPr>
        </p:nvSpPr>
        <p:spPr/>
        <p:txBody>
          <a:bodyPr/>
          <a:lstStyle/>
          <a:p>
            <a:pPr marL="365760" marR="548640" indent="0">
              <a:lnSpc>
                <a:spcPct val="107000"/>
              </a:lnSpc>
              <a:spcBef>
                <a:spcPts val="1000"/>
              </a:spcBef>
              <a:spcAft>
                <a:spcPts val="800"/>
              </a:spcAft>
              <a:buNone/>
            </a:pPr>
            <a:r>
              <a:rPr lang="en-BZ" sz="2400" u="sng" dirty="0"/>
              <a:t>Conforming to perceived White norms</a:t>
            </a:r>
            <a:endParaRPr lang="en-GB" sz="2400" b="1"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endParaRPr>
          </a:p>
          <a:p>
            <a:pPr marL="365760" marR="548640" indent="0" algn="ctr">
              <a:lnSpc>
                <a:spcPct val="107000"/>
              </a:lnSpc>
              <a:spcBef>
                <a:spcPts val="1000"/>
              </a:spcBef>
              <a:spcAft>
                <a:spcPts val="800"/>
              </a:spcAft>
              <a:buNone/>
            </a:pPr>
            <a:r>
              <a:rPr lang="en-GB" sz="2400" b="1"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FG1 Ppt</a:t>
            </a:r>
            <a:r>
              <a:rPr lang="en-GB" sz="24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 and I would be forced to like relax my face a bit… and it’s just long…they would be thinking I’m angry but I’m not… It’s just my facial expression.”</a:t>
            </a:r>
            <a:endParaRPr lang="en-GB" sz="24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r>
              <a:rPr lang="en-BZ" sz="2400" dirty="0"/>
              <a:t>Strategies employed synonymous with ethnic identity concealment </a:t>
            </a:r>
            <a:r>
              <a:rPr lang="en-BZ" dirty="0"/>
              <a:t>(</a:t>
            </a:r>
            <a:r>
              <a:rPr lang="en-BZ" dirty="0" err="1"/>
              <a:t>Dobai</a:t>
            </a:r>
            <a:r>
              <a:rPr lang="en-BZ" dirty="0"/>
              <a:t> &amp; Hopkins, 2021). </a:t>
            </a:r>
            <a:endParaRPr lang="en-BZ" sz="2400" dirty="0"/>
          </a:p>
          <a:p>
            <a:pPr lvl="1"/>
            <a:r>
              <a:rPr lang="en-BZ" sz="2400" dirty="0"/>
              <a:t>Reduce salience of stigmatised ethnic identity</a:t>
            </a:r>
            <a:endParaRPr lang="en-GB" sz="2400" dirty="0"/>
          </a:p>
        </p:txBody>
      </p:sp>
    </p:spTree>
    <p:extLst>
      <p:ext uri="{BB962C8B-B14F-4D97-AF65-F5344CB8AC3E}">
        <p14:creationId xmlns:p14="http://schemas.microsoft.com/office/powerpoint/2010/main" val="2381723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E287-EDAE-4896-8AC1-2A54B467F73C}"/>
              </a:ext>
            </a:extLst>
          </p:cNvPr>
          <p:cNvSpPr>
            <a:spLocks noGrp="1"/>
          </p:cNvSpPr>
          <p:nvPr>
            <p:ph type="title"/>
          </p:nvPr>
        </p:nvSpPr>
        <p:spPr/>
        <p:txBody>
          <a:bodyPr/>
          <a:lstStyle/>
          <a:p>
            <a:r>
              <a:rPr lang="en-BZ" dirty="0"/>
              <a:t>Responses to signals of </a:t>
            </a:r>
            <a:r>
              <a:rPr lang="en-BZ" dirty="0" err="1"/>
              <a:t>unbelonging</a:t>
            </a:r>
            <a:endParaRPr lang="en-GB" dirty="0"/>
          </a:p>
        </p:txBody>
      </p:sp>
      <p:sp>
        <p:nvSpPr>
          <p:cNvPr id="3" name="Content Placeholder 2">
            <a:extLst>
              <a:ext uri="{FF2B5EF4-FFF2-40B4-BE49-F238E27FC236}">
                <a16:creationId xmlns:a16="http://schemas.microsoft.com/office/drawing/2014/main" id="{DCC1E536-70A4-46D3-A3FA-84E621AA6A19}"/>
              </a:ext>
            </a:extLst>
          </p:cNvPr>
          <p:cNvSpPr>
            <a:spLocks noGrp="1"/>
          </p:cNvSpPr>
          <p:nvPr>
            <p:ph idx="1"/>
          </p:nvPr>
        </p:nvSpPr>
        <p:spPr/>
        <p:txBody>
          <a:bodyPr>
            <a:normAutofit/>
          </a:bodyPr>
          <a:lstStyle/>
          <a:p>
            <a:pPr marL="0" indent="0">
              <a:buNone/>
            </a:pPr>
            <a:r>
              <a:rPr lang="en-BZ" sz="2400" u="sng" dirty="0"/>
              <a:t>Mindsets as barrier to engagement or source of resilience</a:t>
            </a:r>
          </a:p>
          <a:p>
            <a:pPr marL="365760" marR="548640" indent="0" algn="ctr">
              <a:lnSpc>
                <a:spcPct val="107000"/>
              </a:lnSpc>
              <a:spcBef>
                <a:spcPts val="1000"/>
              </a:spcBef>
              <a:spcAft>
                <a:spcPts val="800"/>
              </a:spcAft>
              <a:buNone/>
            </a:pPr>
            <a:r>
              <a:rPr lang="en-GB" sz="2400" b="1"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FG2 Ppt</a:t>
            </a:r>
            <a:r>
              <a:rPr lang="en-GB" sz="24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“I kind of agree and then like a small part of me kind of disagrees because I feel like it's also like our mindsets as well. Like we could, we could see something and be like oh, that's only for White people. Like I went on DMU Global as well, and I think I was the only Black girl on the trip, I can’t remember, I think there was a mixed-race girl too. But it wasn't for me like looking at the advertisements, you know, there's many white people like. I actually wanted to go like for me personally, for my own experiences.”</a:t>
            </a:r>
            <a:endParaRPr lang="en-GB" sz="20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u="sng" dirty="0"/>
          </a:p>
        </p:txBody>
      </p:sp>
    </p:spTree>
    <p:extLst>
      <p:ext uri="{BB962C8B-B14F-4D97-AF65-F5344CB8AC3E}">
        <p14:creationId xmlns:p14="http://schemas.microsoft.com/office/powerpoint/2010/main" val="41577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A910-9036-4A12-BDEB-004FA4ACCCF8}"/>
              </a:ext>
            </a:extLst>
          </p:cNvPr>
          <p:cNvSpPr>
            <a:spLocks noGrp="1"/>
          </p:cNvSpPr>
          <p:nvPr>
            <p:ph type="title"/>
          </p:nvPr>
        </p:nvSpPr>
        <p:spPr/>
        <p:txBody>
          <a:bodyPr/>
          <a:lstStyle/>
          <a:p>
            <a:r>
              <a:rPr lang="en-BZ" dirty="0"/>
              <a:t>Outline</a:t>
            </a:r>
            <a:endParaRPr lang="en-GB" dirty="0"/>
          </a:p>
        </p:txBody>
      </p:sp>
      <p:sp>
        <p:nvSpPr>
          <p:cNvPr id="8" name="Content Placeholder 7">
            <a:extLst>
              <a:ext uri="{FF2B5EF4-FFF2-40B4-BE49-F238E27FC236}">
                <a16:creationId xmlns:a16="http://schemas.microsoft.com/office/drawing/2014/main" id="{4463A3D8-C721-4601-9B5C-7368435EC357}"/>
              </a:ext>
            </a:extLst>
          </p:cNvPr>
          <p:cNvSpPr>
            <a:spLocks noGrp="1"/>
          </p:cNvSpPr>
          <p:nvPr>
            <p:ph idx="1"/>
          </p:nvPr>
        </p:nvSpPr>
        <p:spPr/>
        <p:txBody>
          <a:bodyPr>
            <a:normAutofit/>
          </a:bodyPr>
          <a:lstStyle/>
          <a:p>
            <a:r>
              <a:rPr lang="en-BZ" sz="2400" dirty="0"/>
              <a:t>Background</a:t>
            </a:r>
          </a:p>
          <a:p>
            <a:r>
              <a:rPr lang="en-BZ" sz="2400" dirty="0"/>
              <a:t>Aims &amp; Research Question</a:t>
            </a:r>
          </a:p>
          <a:p>
            <a:r>
              <a:rPr lang="en-BZ" sz="2400" dirty="0"/>
              <a:t>Methods</a:t>
            </a:r>
          </a:p>
          <a:p>
            <a:r>
              <a:rPr lang="en-BZ" sz="2400" dirty="0"/>
              <a:t>Results</a:t>
            </a:r>
          </a:p>
          <a:p>
            <a:r>
              <a:rPr lang="en-BZ" sz="2400" dirty="0"/>
              <a:t>Conclusion &amp; Recommendations</a:t>
            </a:r>
          </a:p>
          <a:p>
            <a:r>
              <a:rPr lang="en-BZ" sz="2400" dirty="0"/>
              <a:t>Reflexivity</a:t>
            </a:r>
            <a:endParaRPr lang="en-GB" sz="2400" dirty="0"/>
          </a:p>
        </p:txBody>
      </p:sp>
    </p:spTree>
    <p:extLst>
      <p:ext uri="{BB962C8B-B14F-4D97-AF65-F5344CB8AC3E}">
        <p14:creationId xmlns:p14="http://schemas.microsoft.com/office/powerpoint/2010/main" val="502000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49AB-655D-454D-9244-0D4BC7030CD4}"/>
              </a:ext>
            </a:extLst>
          </p:cNvPr>
          <p:cNvSpPr>
            <a:spLocks noGrp="1"/>
          </p:cNvSpPr>
          <p:nvPr>
            <p:ph type="title"/>
          </p:nvPr>
        </p:nvSpPr>
        <p:spPr/>
        <p:txBody>
          <a:bodyPr/>
          <a:lstStyle/>
          <a:p>
            <a:r>
              <a:rPr lang="en-BZ" dirty="0"/>
              <a:t>Responses to signals of </a:t>
            </a:r>
            <a:r>
              <a:rPr lang="en-BZ" dirty="0" err="1"/>
              <a:t>unbelonging</a:t>
            </a:r>
            <a:endParaRPr lang="en-GB" dirty="0"/>
          </a:p>
        </p:txBody>
      </p:sp>
      <p:sp>
        <p:nvSpPr>
          <p:cNvPr id="3" name="Content Placeholder 2">
            <a:extLst>
              <a:ext uri="{FF2B5EF4-FFF2-40B4-BE49-F238E27FC236}">
                <a16:creationId xmlns:a16="http://schemas.microsoft.com/office/drawing/2014/main" id="{1CA5DC81-82B0-4FA0-B539-A508BB23E176}"/>
              </a:ext>
            </a:extLst>
          </p:cNvPr>
          <p:cNvSpPr>
            <a:spLocks noGrp="1"/>
          </p:cNvSpPr>
          <p:nvPr>
            <p:ph idx="1"/>
          </p:nvPr>
        </p:nvSpPr>
        <p:spPr/>
        <p:txBody>
          <a:bodyPr>
            <a:normAutofit lnSpcReduction="10000"/>
          </a:bodyPr>
          <a:lstStyle/>
          <a:p>
            <a:pPr marL="0" indent="0">
              <a:buNone/>
            </a:pPr>
            <a:r>
              <a:rPr lang="en-BZ" sz="2400" u="sng" dirty="0"/>
              <a:t>Pressure to overcome racial barriers</a:t>
            </a:r>
          </a:p>
          <a:p>
            <a:pPr marL="0" indent="0">
              <a:buNone/>
            </a:pPr>
            <a:endParaRPr lang="en-BZ" sz="2400" dirty="0"/>
          </a:p>
          <a:p>
            <a:pPr marL="365760" marR="548640" indent="0" algn="ctr">
              <a:lnSpc>
                <a:spcPct val="107000"/>
              </a:lnSpc>
              <a:spcBef>
                <a:spcPts val="1000"/>
              </a:spcBef>
              <a:spcAft>
                <a:spcPts val="800"/>
              </a:spcAft>
              <a:buNone/>
            </a:pPr>
            <a:r>
              <a:rPr lang="en-GB" sz="2400" b="1"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FG2 Ppt</a:t>
            </a:r>
            <a:r>
              <a:rPr lang="en-GB" sz="24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“Yeh I agree because I feel like we know that it's kind of harder for us to get to where we want to be so that the pressure is kind of overwhelming, so like we're trying our best to make sure that we succeed and we're doing that better than our peers, but sometimes the pressure isn't really good.” </a:t>
            </a:r>
            <a:endParaRPr lang="en-GB" sz="20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r>
              <a:rPr lang="en-BZ" sz="2400" dirty="0"/>
              <a:t>Twice as good… </a:t>
            </a:r>
            <a:r>
              <a:rPr lang="en-BZ" sz="2000" dirty="0"/>
              <a:t>(Bunce et al., 2019)</a:t>
            </a:r>
          </a:p>
          <a:p>
            <a:r>
              <a:rPr lang="en-BZ" sz="2400" dirty="0"/>
              <a:t>+</a:t>
            </a:r>
            <a:r>
              <a:rPr lang="en-BZ" sz="2400" dirty="0" err="1"/>
              <a:t>vely</a:t>
            </a:r>
            <a:r>
              <a:rPr lang="en-BZ" sz="2400" dirty="0"/>
              <a:t> represent entire race… </a:t>
            </a:r>
            <a:r>
              <a:rPr lang="en-BZ" sz="2000" dirty="0"/>
              <a:t>(Greaves et al., 2021)</a:t>
            </a:r>
          </a:p>
          <a:p>
            <a:pPr marL="0" indent="0">
              <a:buNone/>
            </a:pPr>
            <a:endParaRPr lang="en-GB" sz="2400" dirty="0"/>
          </a:p>
        </p:txBody>
      </p:sp>
    </p:spTree>
    <p:extLst>
      <p:ext uri="{BB962C8B-B14F-4D97-AF65-F5344CB8AC3E}">
        <p14:creationId xmlns:p14="http://schemas.microsoft.com/office/powerpoint/2010/main" val="3084454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76C6-FFE5-471E-800B-CF40EEAF5C57}"/>
              </a:ext>
            </a:extLst>
          </p:cNvPr>
          <p:cNvSpPr>
            <a:spLocks noGrp="1"/>
          </p:cNvSpPr>
          <p:nvPr>
            <p:ph type="title"/>
          </p:nvPr>
        </p:nvSpPr>
        <p:spPr/>
        <p:txBody>
          <a:bodyPr/>
          <a:lstStyle/>
          <a:p>
            <a:r>
              <a:rPr lang="en-BZ" dirty="0"/>
              <a:t>Discussion</a:t>
            </a:r>
            <a:endParaRPr lang="en-GB" dirty="0"/>
          </a:p>
        </p:txBody>
      </p:sp>
      <p:sp>
        <p:nvSpPr>
          <p:cNvPr id="3" name="Content Placeholder 2">
            <a:extLst>
              <a:ext uri="{FF2B5EF4-FFF2-40B4-BE49-F238E27FC236}">
                <a16:creationId xmlns:a16="http://schemas.microsoft.com/office/drawing/2014/main" id="{5D1C490D-D6A3-49E6-A694-D1D31A853364}"/>
              </a:ext>
            </a:extLst>
          </p:cNvPr>
          <p:cNvSpPr>
            <a:spLocks noGrp="1"/>
          </p:cNvSpPr>
          <p:nvPr>
            <p:ph idx="1"/>
          </p:nvPr>
        </p:nvSpPr>
        <p:spPr/>
        <p:txBody>
          <a:bodyPr>
            <a:normAutofit/>
          </a:bodyPr>
          <a:lstStyle/>
          <a:p>
            <a:r>
              <a:rPr lang="en-BZ" sz="2400" dirty="0"/>
              <a:t>Findings highlight additional set of challenges for Black students</a:t>
            </a:r>
          </a:p>
          <a:p>
            <a:pPr lvl="1"/>
            <a:r>
              <a:rPr lang="en-BZ" sz="2200" dirty="0"/>
              <a:t>Lack of belonging</a:t>
            </a:r>
          </a:p>
          <a:p>
            <a:pPr lvl="1"/>
            <a:r>
              <a:rPr lang="en-BZ" sz="2200" dirty="0"/>
              <a:t>Responses to lack of belonging</a:t>
            </a:r>
          </a:p>
          <a:p>
            <a:r>
              <a:rPr lang="en-BZ" sz="2400" dirty="0"/>
              <a:t>Ethnic identity concealment- psychologically and physically demanding (Smart &amp; Wegner, 1999)</a:t>
            </a:r>
          </a:p>
          <a:p>
            <a:pPr lvl="1"/>
            <a:r>
              <a:rPr lang="en-BZ" sz="2400" dirty="0"/>
              <a:t>Anticipation of engaging puts students off seeking support (Greaves et al., 2021)</a:t>
            </a:r>
          </a:p>
          <a:p>
            <a:endParaRPr lang="en-BZ" sz="2600" dirty="0"/>
          </a:p>
        </p:txBody>
      </p:sp>
    </p:spTree>
    <p:extLst>
      <p:ext uri="{BB962C8B-B14F-4D97-AF65-F5344CB8AC3E}">
        <p14:creationId xmlns:p14="http://schemas.microsoft.com/office/powerpoint/2010/main" val="1376482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B0BCD-7C8A-4889-A49E-FBFE85CE3B44}"/>
              </a:ext>
            </a:extLst>
          </p:cNvPr>
          <p:cNvSpPr>
            <a:spLocks noGrp="1"/>
          </p:cNvSpPr>
          <p:nvPr>
            <p:ph type="title"/>
          </p:nvPr>
        </p:nvSpPr>
        <p:spPr/>
        <p:txBody>
          <a:bodyPr/>
          <a:lstStyle/>
          <a:p>
            <a:r>
              <a:rPr lang="en-BZ" dirty="0"/>
              <a:t>Implications &amp; Recommendations</a:t>
            </a:r>
            <a:endParaRPr lang="en-GB" dirty="0"/>
          </a:p>
        </p:txBody>
      </p:sp>
      <p:sp>
        <p:nvSpPr>
          <p:cNvPr id="3" name="Content Placeholder 2">
            <a:extLst>
              <a:ext uri="{FF2B5EF4-FFF2-40B4-BE49-F238E27FC236}">
                <a16:creationId xmlns:a16="http://schemas.microsoft.com/office/drawing/2014/main" id="{C8C5A043-0C57-42C7-99C5-251665DE3409}"/>
              </a:ext>
            </a:extLst>
          </p:cNvPr>
          <p:cNvSpPr>
            <a:spLocks noGrp="1"/>
          </p:cNvSpPr>
          <p:nvPr>
            <p:ph idx="1"/>
          </p:nvPr>
        </p:nvSpPr>
        <p:spPr/>
        <p:txBody>
          <a:bodyPr>
            <a:normAutofit/>
          </a:bodyPr>
          <a:lstStyle/>
          <a:p>
            <a:r>
              <a:rPr lang="en-BZ" sz="2400" dirty="0"/>
              <a:t>Importance of representation (Staff, student body, curriculum etc)</a:t>
            </a:r>
          </a:p>
          <a:p>
            <a:r>
              <a:rPr lang="en-BZ" sz="2400" dirty="0"/>
              <a:t>Creating environment of acceptance and celebration of diversity</a:t>
            </a:r>
          </a:p>
          <a:p>
            <a:r>
              <a:rPr lang="en-BZ" sz="2400" dirty="0"/>
              <a:t>Listening sessions at programme level</a:t>
            </a:r>
          </a:p>
          <a:p>
            <a:pPr lvl="1"/>
            <a:r>
              <a:rPr lang="en-BZ" sz="2200" dirty="0"/>
              <a:t>Safe space for communicating race related issues</a:t>
            </a:r>
          </a:p>
          <a:p>
            <a:pPr lvl="1"/>
            <a:r>
              <a:rPr lang="en-BZ" sz="2200" dirty="0"/>
              <a:t>Space for co-creation</a:t>
            </a:r>
          </a:p>
          <a:p>
            <a:r>
              <a:rPr lang="en-BZ" sz="2400" dirty="0"/>
              <a:t>Cultural competences for staff and students</a:t>
            </a:r>
          </a:p>
          <a:p>
            <a:r>
              <a:rPr lang="en-BZ" sz="2400" dirty="0"/>
              <a:t>DDMU Toolkit!</a:t>
            </a:r>
            <a:endParaRPr lang="en-GB" sz="2400" dirty="0"/>
          </a:p>
        </p:txBody>
      </p:sp>
    </p:spTree>
    <p:extLst>
      <p:ext uri="{BB962C8B-B14F-4D97-AF65-F5344CB8AC3E}">
        <p14:creationId xmlns:p14="http://schemas.microsoft.com/office/powerpoint/2010/main" val="1811769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DBBEC-1B6F-4505-A64F-C56146670922}"/>
              </a:ext>
            </a:extLst>
          </p:cNvPr>
          <p:cNvSpPr>
            <a:spLocks noGrp="1"/>
          </p:cNvSpPr>
          <p:nvPr>
            <p:ph type="title"/>
          </p:nvPr>
        </p:nvSpPr>
        <p:spPr/>
        <p:txBody>
          <a:bodyPr/>
          <a:lstStyle/>
          <a:p>
            <a:r>
              <a:rPr lang="en-BZ" dirty="0"/>
              <a:t>Reflexivity</a:t>
            </a:r>
            <a:endParaRPr lang="en-GB" dirty="0"/>
          </a:p>
        </p:txBody>
      </p:sp>
      <p:sp>
        <p:nvSpPr>
          <p:cNvPr id="3" name="Content Placeholder 2">
            <a:extLst>
              <a:ext uri="{FF2B5EF4-FFF2-40B4-BE49-F238E27FC236}">
                <a16:creationId xmlns:a16="http://schemas.microsoft.com/office/drawing/2014/main" id="{D7637F16-B837-46B7-9FF6-366AF57C067D}"/>
              </a:ext>
            </a:extLst>
          </p:cNvPr>
          <p:cNvSpPr>
            <a:spLocks noGrp="1"/>
          </p:cNvSpPr>
          <p:nvPr>
            <p:ph idx="1"/>
          </p:nvPr>
        </p:nvSpPr>
        <p:spPr/>
        <p:txBody>
          <a:bodyPr>
            <a:normAutofit/>
          </a:bodyPr>
          <a:lstStyle/>
          <a:p>
            <a:r>
              <a:rPr lang="en-BZ" sz="2400" dirty="0"/>
              <a:t>Positionality</a:t>
            </a:r>
          </a:p>
          <a:p>
            <a:pPr lvl="1"/>
            <a:r>
              <a:rPr lang="en-BZ" sz="2200" dirty="0"/>
              <a:t>Identity</a:t>
            </a:r>
          </a:p>
          <a:p>
            <a:pPr lvl="1"/>
            <a:r>
              <a:rPr lang="en-BZ" sz="2200" dirty="0"/>
              <a:t>Privilege</a:t>
            </a:r>
          </a:p>
          <a:p>
            <a:endParaRPr lang="en-BZ" sz="2400" dirty="0"/>
          </a:p>
          <a:p>
            <a:r>
              <a:rPr lang="en-BZ" sz="2400" dirty="0"/>
              <a:t>Rapport building</a:t>
            </a:r>
            <a:endParaRPr lang="en-GB" sz="2400" dirty="0"/>
          </a:p>
        </p:txBody>
      </p:sp>
      <p:pic>
        <p:nvPicPr>
          <p:cNvPr id="5" name="Picture 4">
            <a:extLst>
              <a:ext uri="{FF2B5EF4-FFF2-40B4-BE49-F238E27FC236}">
                <a16:creationId xmlns:a16="http://schemas.microsoft.com/office/drawing/2014/main" id="{D01A3AB4-147D-4501-8F67-D99301EACED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29200" y="1714500"/>
            <a:ext cx="6096000" cy="3429000"/>
          </a:xfrm>
          <a:prstGeom prst="rect">
            <a:avLst/>
          </a:prstGeom>
        </p:spPr>
      </p:pic>
      <p:sp>
        <p:nvSpPr>
          <p:cNvPr id="6" name="TextBox 5">
            <a:extLst>
              <a:ext uri="{FF2B5EF4-FFF2-40B4-BE49-F238E27FC236}">
                <a16:creationId xmlns:a16="http://schemas.microsoft.com/office/drawing/2014/main" id="{33C74CA8-D0F5-4A09-8741-1DC152F3A646}"/>
              </a:ext>
            </a:extLst>
          </p:cNvPr>
          <p:cNvSpPr txBox="1"/>
          <p:nvPr/>
        </p:nvSpPr>
        <p:spPr>
          <a:xfrm>
            <a:off x="5029200" y="5328612"/>
            <a:ext cx="6096000" cy="230832"/>
          </a:xfrm>
          <a:prstGeom prst="rect">
            <a:avLst/>
          </a:prstGeom>
          <a:noFill/>
        </p:spPr>
        <p:txBody>
          <a:bodyPr wrap="square" rtlCol="0">
            <a:spAutoFit/>
          </a:bodyPr>
          <a:lstStyle/>
          <a:p>
            <a:r>
              <a:rPr lang="en-GB" sz="900">
                <a:hlinkClick r:id="rId4" tooltip="https://theworldofrandomthings.blogspot.com/2017/10/self-reflection.html"/>
              </a:rPr>
              <a:t>This Photo</a:t>
            </a:r>
            <a:r>
              <a:rPr lang="en-GB" sz="900"/>
              <a:t> by Unknown Author is licensed under </a:t>
            </a:r>
            <a:r>
              <a:rPr lang="en-GB" sz="900">
                <a:hlinkClick r:id="rId5" tooltip="https://creativecommons.org/licenses/by-nc-nd/3.0/"/>
              </a:rPr>
              <a:t>CC BY-NC-ND</a:t>
            </a:r>
            <a:endParaRPr lang="en-GB" sz="900"/>
          </a:p>
        </p:txBody>
      </p:sp>
    </p:spTree>
    <p:extLst>
      <p:ext uri="{BB962C8B-B14F-4D97-AF65-F5344CB8AC3E}">
        <p14:creationId xmlns:p14="http://schemas.microsoft.com/office/powerpoint/2010/main" val="174779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6E4E-212C-47FB-9926-4E0257414766}"/>
              </a:ext>
            </a:extLst>
          </p:cNvPr>
          <p:cNvSpPr>
            <a:spLocks noGrp="1"/>
          </p:cNvSpPr>
          <p:nvPr>
            <p:ph type="title"/>
          </p:nvPr>
        </p:nvSpPr>
        <p:spPr/>
        <p:txBody>
          <a:bodyPr/>
          <a:lstStyle/>
          <a:p>
            <a:r>
              <a:rPr lang="en-BZ" dirty="0"/>
              <a:t>References</a:t>
            </a:r>
            <a:endParaRPr lang="en-GB" dirty="0"/>
          </a:p>
        </p:txBody>
      </p:sp>
      <p:sp>
        <p:nvSpPr>
          <p:cNvPr id="3" name="Content Placeholder 2">
            <a:extLst>
              <a:ext uri="{FF2B5EF4-FFF2-40B4-BE49-F238E27FC236}">
                <a16:creationId xmlns:a16="http://schemas.microsoft.com/office/drawing/2014/main" id="{1CA06E82-261D-4426-871F-EF41E7C77F36}"/>
              </a:ext>
            </a:extLst>
          </p:cNvPr>
          <p:cNvSpPr>
            <a:spLocks noGrp="1"/>
          </p:cNvSpPr>
          <p:nvPr>
            <p:ph idx="1"/>
          </p:nvPr>
        </p:nvSpPr>
        <p:spPr/>
        <p:txBody>
          <a:bodyPr>
            <a:normAutofit fontScale="85000" lnSpcReduction="20000"/>
          </a:bodyPr>
          <a:lstStyle/>
          <a:p>
            <a:r>
              <a:rPr lang="en-BZ" dirty="0"/>
              <a:t>Advance HE (2021). Equality and Higher Education- Student Statistical Report 2020. Retrieved 19/01/2022 from </a:t>
            </a:r>
            <a:r>
              <a:rPr lang="en-BZ" u="sng" dirty="0">
                <a:hlinkClick r:id="rId3"/>
              </a:rPr>
              <a:t>https://www.advance-he.ac.uk/knowledge-hub/equality-higher-education-statistical-report-2020</a:t>
            </a:r>
            <a:endParaRPr lang="en-BZ" u="sng" dirty="0"/>
          </a:p>
          <a:p>
            <a:r>
              <a:rPr lang="en-GB" dirty="0"/>
              <a:t>Bunce, L., King, N., Saran, S., &amp; Talib, N. (2019). Experiences of black and minority ethnic (BME) students in higher education: applying self-determination theory to understand the BME attainment gap. </a:t>
            </a:r>
            <a:r>
              <a:rPr lang="en-GB" i="1" dirty="0"/>
              <a:t>Studies in Higher Education</a:t>
            </a:r>
            <a:r>
              <a:rPr lang="en-GB" dirty="0"/>
              <a:t>, 46(3), 534-547. </a:t>
            </a:r>
            <a:r>
              <a:rPr lang="en-GB" u="sng" dirty="0">
                <a:hlinkClick r:id="rId4"/>
              </a:rPr>
              <a:t>https://doi.org/10.1080/03075079.2019.1643305</a:t>
            </a:r>
            <a:endParaRPr lang="en-GB" u="sng" dirty="0"/>
          </a:p>
          <a:p>
            <a:r>
              <a:rPr lang="en-GB" dirty="0"/>
              <a:t>Dillon, J., &amp; Pritchard, D. J. (2022). Relational Learning and Teaching with BME Students in Social Work Education. </a:t>
            </a:r>
            <a:r>
              <a:rPr lang="en-GB" i="1" dirty="0"/>
              <a:t>Social Policy and Society</a:t>
            </a:r>
            <a:r>
              <a:rPr lang="en-GB" dirty="0"/>
              <a:t>, 21(1), 93-105. </a:t>
            </a:r>
            <a:r>
              <a:rPr lang="en-GB" u="sng" dirty="0">
                <a:hlinkClick r:id="rId5"/>
              </a:rPr>
              <a:t>https://doi.org/10.1017/S1474746421000671</a:t>
            </a:r>
            <a:endParaRPr lang="en-GB" dirty="0"/>
          </a:p>
          <a:p>
            <a:endParaRPr lang="en-GB" dirty="0"/>
          </a:p>
          <a:p>
            <a:r>
              <a:rPr lang="en-GB" dirty="0"/>
              <a:t>Greaves, R., </a:t>
            </a:r>
            <a:r>
              <a:rPr lang="en-GB" dirty="0" err="1"/>
              <a:t>Kelestyn</a:t>
            </a:r>
            <a:r>
              <a:rPr lang="en-GB" dirty="0"/>
              <a:t>, B., Blackburn, R. A., &amp; </a:t>
            </a:r>
            <a:r>
              <a:rPr lang="en-GB" dirty="0" err="1"/>
              <a:t>Kitson</a:t>
            </a:r>
            <a:r>
              <a:rPr lang="en-GB" dirty="0"/>
              <a:t>, R. R. (2021). The Black Student Experience: Comparing STEM Undergraduate Student Experiences at Higher Education Institutions of Varying Student Demographic. </a:t>
            </a:r>
            <a:r>
              <a:rPr lang="en-GB" i="1" dirty="0"/>
              <a:t>Journal of Chemical Education</a:t>
            </a:r>
            <a:r>
              <a:rPr lang="en-GB" dirty="0"/>
              <a:t>. </a:t>
            </a:r>
            <a:r>
              <a:rPr lang="en-GB" u="sng" dirty="0">
                <a:hlinkClick r:id="rId6"/>
              </a:rPr>
              <a:t>https://doi.org/10.1021/acs.jchemed.1c00402</a:t>
            </a:r>
            <a:endParaRPr lang="en-GB" dirty="0"/>
          </a:p>
          <a:p>
            <a:endParaRPr lang="en-GB" dirty="0"/>
          </a:p>
          <a:p>
            <a:r>
              <a:rPr lang="en-GB" dirty="0"/>
              <a:t>Harper, S. R. (2012). Race without Racism: How Higher Education Researchers Minimize Racist Institutional Norms,</a:t>
            </a:r>
            <a:r>
              <a:rPr lang="en-GB" i="1" dirty="0"/>
              <a:t> The Review of Higher Education, 31</a:t>
            </a:r>
            <a:r>
              <a:rPr lang="en-GB" dirty="0"/>
              <a:t>(1) 9-29.</a:t>
            </a:r>
          </a:p>
          <a:p>
            <a:r>
              <a:rPr lang="en-GB" dirty="0"/>
              <a:t>Joseph-Salisbury, R. (2019). Institutionalised whiteness, racial microaggressions and black bodies out of place in Higher Education. </a:t>
            </a:r>
            <a:r>
              <a:rPr lang="en-GB" i="1" dirty="0"/>
              <a:t>Whiteness and Education</a:t>
            </a:r>
            <a:r>
              <a:rPr lang="en-GB" dirty="0"/>
              <a:t>, 4(1), 1-17. </a:t>
            </a:r>
            <a:r>
              <a:rPr lang="en-GB" u="sng" dirty="0">
                <a:hlinkClick r:id="rId7"/>
              </a:rPr>
              <a:t>https://doi.org/10.1080/23793406.2019.1620629</a:t>
            </a:r>
            <a:endParaRPr lang="en-GB" dirty="0"/>
          </a:p>
          <a:p>
            <a:endParaRPr lang="en-GB" dirty="0"/>
          </a:p>
        </p:txBody>
      </p:sp>
    </p:spTree>
    <p:extLst>
      <p:ext uri="{BB962C8B-B14F-4D97-AF65-F5344CB8AC3E}">
        <p14:creationId xmlns:p14="http://schemas.microsoft.com/office/powerpoint/2010/main" val="3061521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F0A1-226D-466C-9308-240DFBCF23B6}"/>
              </a:ext>
            </a:extLst>
          </p:cNvPr>
          <p:cNvSpPr>
            <a:spLocks noGrp="1"/>
          </p:cNvSpPr>
          <p:nvPr>
            <p:ph type="title"/>
          </p:nvPr>
        </p:nvSpPr>
        <p:spPr/>
        <p:txBody>
          <a:bodyPr/>
          <a:lstStyle/>
          <a:p>
            <a:r>
              <a:rPr lang="en-BZ" dirty="0"/>
              <a:t>References</a:t>
            </a:r>
            <a:endParaRPr lang="en-GB" dirty="0"/>
          </a:p>
        </p:txBody>
      </p:sp>
      <p:sp>
        <p:nvSpPr>
          <p:cNvPr id="3" name="Content Placeholder 2">
            <a:extLst>
              <a:ext uri="{FF2B5EF4-FFF2-40B4-BE49-F238E27FC236}">
                <a16:creationId xmlns:a16="http://schemas.microsoft.com/office/drawing/2014/main" id="{D277B85F-5C04-45DB-930F-995D788D3E07}"/>
              </a:ext>
            </a:extLst>
          </p:cNvPr>
          <p:cNvSpPr>
            <a:spLocks noGrp="1"/>
          </p:cNvSpPr>
          <p:nvPr>
            <p:ph idx="1"/>
          </p:nvPr>
        </p:nvSpPr>
        <p:spPr/>
        <p:txBody>
          <a:bodyPr>
            <a:normAutofit fontScale="77500" lnSpcReduction="20000"/>
          </a:bodyPr>
          <a:lstStyle/>
          <a:p>
            <a:pPr marL="0" indent="0">
              <a:buNone/>
            </a:pPr>
            <a:endParaRPr lang="en-BZ" dirty="0"/>
          </a:p>
          <a:p>
            <a:r>
              <a:rPr lang="en-BZ" dirty="0"/>
              <a:t>National Union of Students &amp; Universities UK (2019). Black, Asian and Minority Ethnic Student Attainment at UK Universities: #CLOSINGTHEGAP. Retrieved from </a:t>
            </a:r>
            <a:r>
              <a:rPr lang="en-BZ" u="sng" dirty="0">
                <a:hlinkClick r:id="rId2"/>
              </a:rPr>
              <a:t>https://www.universitiesuk.ac.uk/sites/default/files/field/downloads/2021-07/bame-student-attainment.pdf%20%20</a:t>
            </a:r>
            <a:r>
              <a:rPr lang="en-BZ" dirty="0"/>
              <a:t> 24/01/2022</a:t>
            </a:r>
            <a:endParaRPr lang="en-GB" dirty="0"/>
          </a:p>
          <a:p>
            <a:r>
              <a:rPr lang="en-BZ" dirty="0"/>
              <a:t>Stevenson, J. (2012). Black and minority ethnic student degree retention and attainment. Higher Education Academy, London. Retrieved 27/01/2022 from </a:t>
            </a:r>
            <a:r>
              <a:rPr lang="en-BZ" u="sng" dirty="0">
                <a:hlinkClick r:id="rId3"/>
              </a:rPr>
              <a:t>https://www.advance-he.ac.uk/knowledge-hub/black-and-minority-ethnic-student-degree-retention-and-attainment</a:t>
            </a:r>
            <a:endParaRPr lang="en-BZ" u="sng" dirty="0"/>
          </a:p>
          <a:p>
            <a:endParaRPr lang="en-BZ" u="sng" dirty="0"/>
          </a:p>
          <a:p>
            <a:r>
              <a:rPr lang="en-BZ" dirty="0"/>
              <a:t>Osbourne, L., Barnett, J., &amp; Blackwood, L. (2021). “You never feel so Black as when you’re contrasted against a White background”: Black students’ experiences at a predominantly White institution in the UK. </a:t>
            </a:r>
            <a:r>
              <a:rPr lang="en-BZ" i="1" dirty="0"/>
              <a:t>Journal of Community &amp; Applied Social Psychology</a:t>
            </a:r>
            <a:r>
              <a:rPr lang="en-BZ" dirty="0"/>
              <a:t>. </a:t>
            </a:r>
            <a:r>
              <a:rPr lang="en-BZ" u="sng" dirty="0">
                <a:hlinkClick r:id="rId4"/>
              </a:rPr>
              <a:t>https://doi.org/10.1002/casp.2517</a:t>
            </a:r>
            <a:endParaRPr lang="en-GB" dirty="0"/>
          </a:p>
          <a:p>
            <a:endParaRPr lang="en-GB" dirty="0"/>
          </a:p>
          <a:p>
            <a:r>
              <a:rPr lang="en-BZ" dirty="0"/>
              <a:t>Stevenson, J., </a:t>
            </a:r>
            <a:r>
              <a:rPr lang="en-BZ" dirty="0" err="1"/>
              <a:t>O’Mahony</a:t>
            </a:r>
            <a:r>
              <a:rPr lang="en-BZ" dirty="0"/>
              <a:t>, J., Khan, O., Ghaffar, F. &amp; </a:t>
            </a:r>
            <a:r>
              <a:rPr lang="en-BZ" dirty="0" err="1"/>
              <a:t>Stiell</a:t>
            </a:r>
            <a:r>
              <a:rPr lang="en-BZ" dirty="0"/>
              <a:t>, B. (2019). Understanding and overcoming the challenges of targeting students from under-represented and disadvantaged ethnic backgrounds, UK Office for Students. Accessed from </a:t>
            </a:r>
            <a:r>
              <a:rPr lang="en-BZ" u="sng" dirty="0">
                <a:hlinkClick r:id="rId5"/>
              </a:rPr>
              <a:t>https://www.officeforstudents.org.uk/media/d21cb263-526d-401c-bc74299c748e9ecd/ethnicity-targetingresearch-report.pdf</a:t>
            </a:r>
            <a:endParaRPr lang="en-GB" dirty="0"/>
          </a:p>
          <a:p>
            <a:r>
              <a:rPr lang="en-BZ" dirty="0"/>
              <a:t>Unite (2022). Living Black at University. Retrieved 09/02/2022 from </a:t>
            </a:r>
            <a:r>
              <a:rPr lang="en-BZ" u="sng" dirty="0">
                <a:hlinkClick r:id="rId6"/>
              </a:rPr>
              <a:t>https://www.unite-group.co.uk/wp-content/uploads/2022/02/Living-Black-at-University-Report_FINAL.pdf</a:t>
            </a:r>
            <a:endParaRPr lang="en-GB" dirty="0"/>
          </a:p>
          <a:p>
            <a:endParaRPr lang="en-GB" dirty="0"/>
          </a:p>
        </p:txBody>
      </p:sp>
    </p:spTree>
    <p:extLst>
      <p:ext uri="{BB962C8B-B14F-4D97-AF65-F5344CB8AC3E}">
        <p14:creationId xmlns:p14="http://schemas.microsoft.com/office/powerpoint/2010/main" val="346325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10D0-780F-4A7F-9110-5A54061977EA}"/>
              </a:ext>
            </a:extLst>
          </p:cNvPr>
          <p:cNvSpPr>
            <a:spLocks noGrp="1"/>
          </p:cNvSpPr>
          <p:nvPr>
            <p:ph type="title"/>
          </p:nvPr>
        </p:nvSpPr>
        <p:spPr/>
        <p:txBody>
          <a:bodyPr/>
          <a:lstStyle/>
          <a:p>
            <a:r>
              <a:rPr lang="en-BZ" dirty="0"/>
              <a:t>Background</a:t>
            </a:r>
            <a:endParaRPr lang="en-GB" dirty="0"/>
          </a:p>
        </p:txBody>
      </p:sp>
      <p:sp>
        <p:nvSpPr>
          <p:cNvPr id="3" name="Content Placeholder 2">
            <a:extLst>
              <a:ext uri="{FF2B5EF4-FFF2-40B4-BE49-F238E27FC236}">
                <a16:creationId xmlns:a16="http://schemas.microsoft.com/office/drawing/2014/main" id="{BAE89AF1-6D81-485C-AD89-34277753AB15}"/>
              </a:ext>
            </a:extLst>
          </p:cNvPr>
          <p:cNvSpPr>
            <a:spLocks noGrp="1"/>
          </p:cNvSpPr>
          <p:nvPr>
            <p:ph idx="1"/>
          </p:nvPr>
        </p:nvSpPr>
        <p:spPr/>
        <p:txBody>
          <a:bodyPr>
            <a:normAutofit/>
          </a:bodyPr>
          <a:lstStyle/>
          <a:p>
            <a:r>
              <a:rPr lang="en-BZ" sz="2400" dirty="0"/>
              <a:t>Awarding gap identified across HE</a:t>
            </a:r>
          </a:p>
          <a:p>
            <a:pPr lvl="1"/>
            <a:r>
              <a:rPr lang="en-BZ" sz="2200" dirty="0"/>
              <a:t>13% between White and BAME students </a:t>
            </a:r>
            <a:r>
              <a:rPr lang="en-BZ" dirty="0"/>
              <a:t>(NUS &amp; UUK 2019)</a:t>
            </a:r>
          </a:p>
          <a:p>
            <a:pPr lvl="1"/>
            <a:r>
              <a:rPr lang="en-BZ" sz="2200" dirty="0"/>
              <a:t>23% between White and Black students </a:t>
            </a:r>
            <a:r>
              <a:rPr lang="en-BZ" dirty="0"/>
              <a:t>(Advance HE, 2021)</a:t>
            </a:r>
          </a:p>
          <a:p>
            <a:r>
              <a:rPr lang="en-BZ" sz="2400" dirty="0"/>
              <a:t>Disparities go beyond degree awarded</a:t>
            </a:r>
          </a:p>
          <a:p>
            <a:pPr lvl="1"/>
            <a:r>
              <a:rPr lang="en-BZ" sz="2200" dirty="0"/>
              <a:t>Continuation </a:t>
            </a:r>
            <a:r>
              <a:rPr lang="en-BZ" sz="1800" dirty="0">
                <a:solidFill>
                  <a:prstClr val="black"/>
                </a:solidFill>
              </a:rPr>
              <a:t>(Advance HE, 2021)</a:t>
            </a:r>
            <a:endParaRPr lang="en-BZ" sz="2200" dirty="0"/>
          </a:p>
          <a:p>
            <a:pPr lvl="1"/>
            <a:r>
              <a:rPr lang="en-BZ" sz="2200" dirty="0"/>
              <a:t>Graduate employment </a:t>
            </a:r>
            <a:r>
              <a:rPr lang="en-BZ" dirty="0"/>
              <a:t>(Advance HE, 2021)</a:t>
            </a:r>
            <a:endParaRPr lang="en-GB" dirty="0"/>
          </a:p>
        </p:txBody>
      </p:sp>
      <p:pic>
        <p:nvPicPr>
          <p:cNvPr id="5" name="Picture 4">
            <a:extLst>
              <a:ext uri="{FF2B5EF4-FFF2-40B4-BE49-F238E27FC236}">
                <a16:creationId xmlns:a16="http://schemas.microsoft.com/office/drawing/2014/main" id="{F172457D-1BEB-42AC-9272-369656548B8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07624" y="3781155"/>
            <a:ext cx="3922114" cy="2612634"/>
          </a:xfrm>
          <a:prstGeom prst="rect">
            <a:avLst/>
          </a:prstGeom>
        </p:spPr>
      </p:pic>
      <p:sp>
        <p:nvSpPr>
          <p:cNvPr id="6" name="TextBox 5">
            <a:extLst>
              <a:ext uri="{FF2B5EF4-FFF2-40B4-BE49-F238E27FC236}">
                <a16:creationId xmlns:a16="http://schemas.microsoft.com/office/drawing/2014/main" id="{38E6A273-A170-4B98-AB4C-0FA9FAA042B8}"/>
              </a:ext>
            </a:extLst>
          </p:cNvPr>
          <p:cNvSpPr txBox="1"/>
          <p:nvPr/>
        </p:nvSpPr>
        <p:spPr>
          <a:xfrm>
            <a:off x="7907624" y="6498033"/>
            <a:ext cx="3922114" cy="230832"/>
          </a:xfrm>
          <a:prstGeom prst="rect">
            <a:avLst/>
          </a:prstGeom>
          <a:noFill/>
        </p:spPr>
        <p:txBody>
          <a:bodyPr wrap="square" rtlCol="0">
            <a:spAutoFit/>
          </a:bodyPr>
          <a:lstStyle/>
          <a:p>
            <a:r>
              <a:rPr lang="en-GB" sz="900">
                <a:hlinkClick r:id="rId4" tooltip="http://devotionsbyjan.com/2014/11/20/mind-the-gap/"/>
              </a:rPr>
              <a:t>This Photo</a:t>
            </a:r>
            <a:r>
              <a:rPr lang="en-GB" sz="900"/>
              <a:t> by Unknown Author is licensed under </a:t>
            </a:r>
            <a:r>
              <a:rPr lang="en-GB" sz="900">
                <a:hlinkClick r:id="rId5" tooltip="https://creativecommons.org/licenses/by-nc-nd/3.0/"/>
              </a:rPr>
              <a:t>CC BY-NC-ND</a:t>
            </a:r>
            <a:endParaRPr lang="en-GB" sz="900"/>
          </a:p>
        </p:txBody>
      </p:sp>
    </p:spTree>
    <p:extLst>
      <p:ext uri="{BB962C8B-B14F-4D97-AF65-F5344CB8AC3E}">
        <p14:creationId xmlns:p14="http://schemas.microsoft.com/office/powerpoint/2010/main" val="357796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3C36-9A20-489C-9ADD-AFD302786F32}"/>
              </a:ext>
            </a:extLst>
          </p:cNvPr>
          <p:cNvSpPr>
            <a:spLocks noGrp="1"/>
          </p:cNvSpPr>
          <p:nvPr>
            <p:ph type="title"/>
          </p:nvPr>
        </p:nvSpPr>
        <p:spPr/>
        <p:txBody>
          <a:bodyPr/>
          <a:lstStyle/>
          <a:p>
            <a:r>
              <a:rPr lang="en-BZ" dirty="0"/>
              <a:t>Background</a:t>
            </a:r>
            <a:endParaRPr lang="en-GB" dirty="0"/>
          </a:p>
        </p:txBody>
      </p:sp>
      <p:sp>
        <p:nvSpPr>
          <p:cNvPr id="3" name="Content Placeholder 2">
            <a:extLst>
              <a:ext uri="{FF2B5EF4-FFF2-40B4-BE49-F238E27FC236}">
                <a16:creationId xmlns:a16="http://schemas.microsoft.com/office/drawing/2014/main" id="{AB7D838D-7D64-4DD1-932D-6957B91D3A81}"/>
              </a:ext>
            </a:extLst>
          </p:cNvPr>
          <p:cNvSpPr>
            <a:spLocks noGrp="1"/>
          </p:cNvSpPr>
          <p:nvPr>
            <p:ph idx="1"/>
          </p:nvPr>
        </p:nvSpPr>
        <p:spPr/>
        <p:txBody>
          <a:bodyPr>
            <a:normAutofit/>
          </a:bodyPr>
          <a:lstStyle/>
          <a:p>
            <a:pPr marL="0" indent="0">
              <a:buNone/>
            </a:pPr>
            <a:r>
              <a:rPr lang="en-BZ" sz="2400" dirty="0"/>
              <a:t>Reasons for the awarding gap…</a:t>
            </a:r>
          </a:p>
          <a:p>
            <a:r>
              <a:rPr lang="en-BZ" sz="2400" u="sng" dirty="0"/>
              <a:t>Deficit model</a:t>
            </a:r>
          </a:p>
          <a:p>
            <a:pPr lvl="1"/>
            <a:r>
              <a:rPr lang="en-BZ" sz="2400" dirty="0"/>
              <a:t>Harper (2012)- disadvantaged educational background, poor knowledge of admissions processes, first generation HE student, caring responsibilities etc.</a:t>
            </a:r>
          </a:p>
          <a:p>
            <a:pPr lvl="1"/>
            <a:r>
              <a:rPr lang="en-BZ" sz="2400" dirty="0"/>
              <a:t>Doesn’t account for persistence of gap when prior educational attainment is controlled for (</a:t>
            </a:r>
            <a:r>
              <a:rPr lang="en-BZ" dirty="0"/>
              <a:t>Stevenson et al., 2012; Stevenson et al., 2019; NUS &amp; UUK 2019)</a:t>
            </a:r>
          </a:p>
          <a:p>
            <a:pPr lvl="1"/>
            <a:r>
              <a:rPr lang="en-BZ" sz="2400" dirty="0"/>
              <a:t>Doesn’t account for subject specific variations in gap </a:t>
            </a:r>
            <a:r>
              <a:rPr lang="en-BZ" sz="1800" dirty="0">
                <a:solidFill>
                  <a:prstClr val="black"/>
                </a:solidFill>
              </a:rPr>
              <a:t>(Advance HE, 2021)</a:t>
            </a:r>
            <a:endParaRPr lang="en-BZ" sz="2400" dirty="0"/>
          </a:p>
          <a:p>
            <a:pPr lvl="1"/>
            <a:r>
              <a:rPr lang="en-BZ" sz="2400" dirty="0"/>
              <a:t>Minimizes and obscures role of structural inequalities and racism </a:t>
            </a:r>
            <a:r>
              <a:rPr lang="en-BZ" dirty="0"/>
              <a:t>(Harper, 2012)</a:t>
            </a:r>
          </a:p>
          <a:p>
            <a:pPr lvl="1"/>
            <a:endParaRPr lang="en-GB" sz="2400" dirty="0"/>
          </a:p>
        </p:txBody>
      </p:sp>
    </p:spTree>
    <p:extLst>
      <p:ext uri="{BB962C8B-B14F-4D97-AF65-F5344CB8AC3E}">
        <p14:creationId xmlns:p14="http://schemas.microsoft.com/office/powerpoint/2010/main" val="348185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EF7A-B60C-4D02-9D35-3AEFF0227535}"/>
              </a:ext>
            </a:extLst>
          </p:cNvPr>
          <p:cNvSpPr>
            <a:spLocks noGrp="1"/>
          </p:cNvSpPr>
          <p:nvPr>
            <p:ph type="title"/>
          </p:nvPr>
        </p:nvSpPr>
        <p:spPr/>
        <p:txBody>
          <a:bodyPr/>
          <a:lstStyle/>
          <a:p>
            <a:r>
              <a:rPr lang="en-BZ" dirty="0"/>
              <a:t>Background</a:t>
            </a:r>
            <a:endParaRPr lang="en-GB" dirty="0"/>
          </a:p>
        </p:txBody>
      </p:sp>
      <p:sp>
        <p:nvSpPr>
          <p:cNvPr id="3" name="Content Placeholder 2">
            <a:extLst>
              <a:ext uri="{FF2B5EF4-FFF2-40B4-BE49-F238E27FC236}">
                <a16:creationId xmlns:a16="http://schemas.microsoft.com/office/drawing/2014/main" id="{CFE98CEB-443B-4BD9-B2AD-DC6891181B78}"/>
              </a:ext>
            </a:extLst>
          </p:cNvPr>
          <p:cNvSpPr>
            <a:spLocks noGrp="1"/>
          </p:cNvSpPr>
          <p:nvPr>
            <p:ph idx="1"/>
          </p:nvPr>
        </p:nvSpPr>
        <p:spPr>
          <a:xfrm>
            <a:off x="603345" y="2099656"/>
            <a:ext cx="10058400" cy="3931920"/>
          </a:xfrm>
        </p:spPr>
        <p:txBody>
          <a:bodyPr>
            <a:normAutofit/>
          </a:bodyPr>
          <a:lstStyle/>
          <a:p>
            <a:pPr marL="0" indent="0">
              <a:buNone/>
            </a:pPr>
            <a:r>
              <a:rPr lang="en-BZ" sz="2400" dirty="0"/>
              <a:t>Experiences of BAME students at university</a:t>
            </a:r>
          </a:p>
          <a:p>
            <a:r>
              <a:rPr lang="en-BZ" sz="2400" u="sng" dirty="0" err="1"/>
              <a:t>Unbelonging</a:t>
            </a:r>
            <a:r>
              <a:rPr lang="en-BZ" sz="2400" dirty="0"/>
              <a:t> (</a:t>
            </a:r>
            <a:r>
              <a:rPr lang="en-BZ" dirty="0"/>
              <a:t>Bunce et al., 2019; Osbourne et al., 2021; Greaves et al., 2021)</a:t>
            </a:r>
          </a:p>
          <a:p>
            <a:pPr lvl="1"/>
            <a:r>
              <a:rPr lang="en-BZ" sz="2200" dirty="0"/>
              <a:t>Underscored by lack of adequate BAME representation (</a:t>
            </a:r>
            <a:r>
              <a:rPr lang="en-BZ" dirty="0"/>
              <a:t>Dillon &amp; Pritchard, 2022)</a:t>
            </a:r>
          </a:p>
          <a:p>
            <a:pPr lvl="1"/>
            <a:r>
              <a:rPr lang="en-BZ" sz="2200" dirty="0"/>
              <a:t>Lack of visible role models = -</a:t>
            </a:r>
            <a:r>
              <a:rPr lang="en-BZ" sz="2200" dirty="0" err="1"/>
              <a:t>ve</a:t>
            </a:r>
            <a:r>
              <a:rPr lang="en-BZ" sz="2200" dirty="0"/>
              <a:t> impact on aspiration + sense of community</a:t>
            </a:r>
          </a:p>
          <a:p>
            <a:pPr lvl="1"/>
            <a:r>
              <a:rPr lang="en-BZ" sz="2200" dirty="0"/>
              <a:t>‘Black bodies out of place’ (</a:t>
            </a:r>
            <a:r>
              <a:rPr lang="en-BZ" dirty="0"/>
              <a:t>Osbourne et al, 2021; Joseph-Salisbury, 2019)</a:t>
            </a:r>
          </a:p>
          <a:p>
            <a:r>
              <a:rPr lang="en-BZ" sz="2400" u="sng" dirty="0"/>
              <a:t>Racial microaggressions</a:t>
            </a:r>
          </a:p>
          <a:p>
            <a:pPr lvl="1"/>
            <a:r>
              <a:rPr lang="en-BZ" sz="2200" dirty="0"/>
              <a:t>e.g. unsolicited touching of hair </a:t>
            </a:r>
            <a:r>
              <a:rPr lang="en-BZ" dirty="0"/>
              <a:t>(Osbourne et al, 2021)</a:t>
            </a:r>
          </a:p>
          <a:p>
            <a:r>
              <a:rPr lang="en-BZ" sz="2400" u="sng" dirty="0"/>
              <a:t>Negative racial stereotypes</a:t>
            </a:r>
          </a:p>
          <a:p>
            <a:pPr lvl="1"/>
            <a:r>
              <a:rPr lang="en-BZ" sz="2200" dirty="0"/>
              <a:t>e.g. criminality, low intellect, ‘bad’ </a:t>
            </a:r>
            <a:r>
              <a:rPr lang="en-BZ" dirty="0"/>
              <a:t>(Unite, 2022; Bunce et al 2019)</a:t>
            </a:r>
          </a:p>
          <a:p>
            <a:endParaRPr lang="en-BZ" dirty="0"/>
          </a:p>
          <a:p>
            <a:pPr lvl="1"/>
            <a:endParaRPr lang="en-BZ" sz="2200" dirty="0"/>
          </a:p>
          <a:p>
            <a:endParaRPr lang="en-BZ" dirty="0"/>
          </a:p>
          <a:p>
            <a:endParaRPr lang="en-GB" sz="2400" dirty="0"/>
          </a:p>
        </p:txBody>
      </p:sp>
      <p:sp>
        <p:nvSpPr>
          <p:cNvPr id="4" name="TextBox 3">
            <a:extLst>
              <a:ext uri="{FF2B5EF4-FFF2-40B4-BE49-F238E27FC236}">
                <a16:creationId xmlns:a16="http://schemas.microsoft.com/office/drawing/2014/main" id="{592A0F61-AC17-4100-8E10-8482267D0A62}"/>
              </a:ext>
            </a:extLst>
          </p:cNvPr>
          <p:cNvSpPr txBox="1"/>
          <p:nvPr/>
        </p:nvSpPr>
        <p:spPr>
          <a:xfrm rot="20008557">
            <a:off x="8337628" y="1117821"/>
            <a:ext cx="3714466" cy="646331"/>
          </a:xfrm>
          <a:prstGeom prst="rect">
            <a:avLst/>
          </a:prstGeom>
          <a:noFill/>
        </p:spPr>
        <p:txBody>
          <a:bodyPr wrap="square" rtlCol="0">
            <a:spAutoFit/>
          </a:bodyPr>
          <a:lstStyle/>
          <a:p>
            <a:r>
              <a:rPr lang="en-BZ" b="1" i="1" dirty="0"/>
              <a:t>Why Isn't My Professor Black? (UCL, 2014)</a:t>
            </a:r>
            <a:endParaRPr lang="en-GB" b="1" i="1" dirty="0"/>
          </a:p>
        </p:txBody>
      </p:sp>
      <p:pic>
        <p:nvPicPr>
          <p:cNvPr id="6" name="Picture 5">
            <a:extLst>
              <a:ext uri="{FF2B5EF4-FFF2-40B4-BE49-F238E27FC236}">
                <a16:creationId xmlns:a16="http://schemas.microsoft.com/office/drawing/2014/main" id="{527D12B1-4EE0-4CC9-B177-BD306E43980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22559" y="1620099"/>
            <a:ext cx="2678373" cy="2678373"/>
          </a:xfrm>
          <a:prstGeom prst="rect">
            <a:avLst/>
          </a:prstGeom>
        </p:spPr>
      </p:pic>
      <p:sp>
        <p:nvSpPr>
          <p:cNvPr id="7" name="TextBox 6">
            <a:extLst>
              <a:ext uri="{FF2B5EF4-FFF2-40B4-BE49-F238E27FC236}">
                <a16:creationId xmlns:a16="http://schemas.microsoft.com/office/drawing/2014/main" id="{456FB9A9-82AB-4D00-A0DB-1171F6F6A3B9}"/>
              </a:ext>
            </a:extLst>
          </p:cNvPr>
          <p:cNvSpPr txBox="1"/>
          <p:nvPr/>
        </p:nvSpPr>
        <p:spPr>
          <a:xfrm>
            <a:off x="9322559" y="4572743"/>
            <a:ext cx="2678373" cy="369332"/>
          </a:xfrm>
          <a:prstGeom prst="rect">
            <a:avLst/>
          </a:prstGeom>
          <a:noFill/>
        </p:spPr>
        <p:txBody>
          <a:bodyPr wrap="square" rtlCol="0">
            <a:spAutoFit/>
          </a:bodyPr>
          <a:lstStyle/>
          <a:p>
            <a:r>
              <a:rPr lang="en-GB" sz="900">
                <a:hlinkClick r:id="rId4" tooltip="https://www.freepngimg.com/png/72547-thinking-photography-question-mark-man-stock"/>
              </a:rPr>
              <a:t>This Photo</a:t>
            </a:r>
            <a:r>
              <a:rPr lang="en-GB" sz="900"/>
              <a:t> by Unknown Author is licensed under </a:t>
            </a:r>
            <a:r>
              <a:rPr lang="en-GB" sz="900">
                <a:hlinkClick r:id="rId5" tooltip="https://creativecommons.org/licenses/by-nc/3.0/"/>
              </a:rPr>
              <a:t>CC BY-NC</a:t>
            </a:r>
            <a:endParaRPr lang="en-GB" sz="900"/>
          </a:p>
        </p:txBody>
      </p:sp>
      <p:sp>
        <p:nvSpPr>
          <p:cNvPr id="8" name="TextBox 7">
            <a:extLst>
              <a:ext uri="{FF2B5EF4-FFF2-40B4-BE49-F238E27FC236}">
                <a16:creationId xmlns:a16="http://schemas.microsoft.com/office/drawing/2014/main" id="{A9E833C8-4958-434B-A45A-AD64CE992398}"/>
              </a:ext>
            </a:extLst>
          </p:cNvPr>
          <p:cNvSpPr txBox="1"/>
          <p:nvPr/>
        </p:nvSpPr>
        <p:spPr>
          <a:xfrm rot="20852640">
            <a:off x="9201435" y="5081874"/>
            <a:ext cx="2920621" cy="923330"/>
          </a:xfrm>
          <a:prstGeom prst="rect">
            <a:avLst/>
          </a:prstGeom>
          <a:noFill/>
        </p:spPr>
        <p:txBody>
          <a:bodyPr wrap="square" rtlCol="0">
            <a:spAutoFit/>
          </a:bodyPr>
          <a:lstStyle/>
          <a:p>
            <a:r>
              <a:rPr lang="en-BZ" b="1" dirty="0"/>
              <a:t>Why Is My Professor Still not Black? (Times HE, 2016)</a:t>
            </a:r>
            <a:endParaRPr lang="en-GB" b="1" dirty="0"/>
          </a:p>
        </p:txBody>
      </p:sp>
    </p:spTree>
    <p:extLst>
      <p:ext uri="{BB962C8B-B14F-4D97-AF65-F5344CB8AC3E}">
        <p14:creationId xmlns:p14="http://schemas.microsoft.com/office/powerpoint/2010/main" val="127508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66AA8-1D4E-4FBE-9015-E8947550D53F}"/>
              </a:ext>
            </a:extLst>
          </p:cNvPr>
          <p:cNvSpPr>
            <a:spLocks noGrp="1"/>
          </p:cNvSpPr>
          <p:nvPr>
            <p:ph type="title"/>
          </p:nvPr>
        </p:nvSpPr>
        <p:spPr/>
        <p:txBody>
          <a:bodyPr/>
          <a:lstStyle/>
          <a:p>
            <a:r>
              <a:rPr lang="en-BZ" dirty="0"/>
              <a:t>Background</a:t>
            </a:r>
            <a:endParaRPr lang="en-GB" dirty="0"/>
          </a:p>
        </p:txBody>
      </p:sp>
      <p:sp>
        <p:nvSpPr>
          <p:cNvPr id="3" name="Content Placeholder 2">
            <a:extLst>
              <a:ext uri="{FF2B5EF4-FFF2-40B4-BE49-F238E27FC236}">
                <a16:creationId xmlns:a16="http://schemas.microsoft.com/office/drawing/2014/main" id="{74E64508-20EE-487B-855A-F4D585FCC363}"/>
              </a:ext>
            </a:extLst>
          </p:cNvPr>
          <p:cNvSpPr>
            <a:spLocks noGrp="1"/>
          </p:cNvSpPr>
          <p:nvPr>
            <p:ph idx="1"/>
          </p:nvPr>
        </p:nvSpPr>
        <p:spPr/>
        <p:txBody>
          <a:bodyPr>
            <a:normAutofit/>
          </a:bodyPr>
          <a:lstStyle/>
          <a:p>
            <a:r>
              <a:rPr lang="en-BZ" sz="2400" dirty="0">
                <a:cs typeface="Times New Roman" panose="02020603050405020304" pitchFamily="18" charset="0"/>
              </a:rPr>
              <a:t>Previous literature identifies experience of BAME students</a:t>
            </a:r>
          </a:p>
          <a:p>
            <a:r>
              <a:rPr lang="en-BZ" sz="2400" dirty="0">
                <a:cs typeface="Times New Roman" panose="02020603050405020304" pitchFamily="18" charset="0"/>
              </a:rPr>
              <a:t>However, need to engage students in identifying their perceptions of reasons for the gap (NUS &amp; UUK, 2019)</a:t>
            </a:r>
          </a:p>
          <a:p>
            <a:r>
              <a:rPr lang="en-BZ" sz="2400" dirty="0">
                <a:cs typeface="Times New Roman" panose="02020603050405020304" pitchFamily="18" charset="0"/>
              </a:rPr>
              <a:t>Efforts have predominantly treated BAME group as homogenous</a:t>
            </a:r>
          </a:p>
          <a:p>
            <a:r>
              <a:rPr lang="en-BZ" sz="2400" dirty="0">
                <a:cs typeface="Times New Roman" panose="02020603050405020304" pitchFamily="18" charset="0"/>
              </a:rPr>
              <a:t>More nuanced approach needed</a:t>
            </a:r>
          </a:p>
          <a:p>
            <a:r>
              <a:rPr lang="en-BZ" sz="2400" dirty="0">
                <a:cs typeface="Times New Roman" panose="02020603050405020304" pitchFamily="18" charset="0"/>
              </a:rPr>
              <a:t>Understanding experience of specific groups, at programme level</a:t>
            </a:r>
          </a:p>
          <a:p>
            <a:pPr lvl="1"/>
            <a:r>
              <a:rPr lang="en-BZ" sz="2200" dirty="0">
                <a:cs typeface="Times New Roman" panose="02020603050405020304" pitchFamily="18" charset="0"/>
              </a:rPr>
              <a:t>Awarding gap variations at subject level (Advance HE, 2022)</a:t>
            </a:r>
          </a:p>
          <a:p>
            <a:endParaRPr lang="en-GB" sz="2400" dirty="0">
              <a:cs typeface="Times New Roman" panose="02020603050405020304" pitchFamily="18" charset="0"/>
            </a:endParaRPr>
          </a:p>
        </p:txBody>
      </p:sp>
    </p:spTree>
    <p:extLst>
      <p:ext uri="{BB962C8B-B14F-4D97-AF65-F5344CB8AC3E}">
        <p14:creationId xmlns:p14="http://schemas.microsoft.com/office/powerpoint/2010/main" val="376521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1489-9C16-47D2-8882-DEC033030960}"/>
              </a:ext>
            </a:extLst>
          </p:cNvPr>
          <p:cNvSpPr>
            <a:spLocks noGrp="1"/>
          </p:cNvSpPr>
          <p:nvPr>
            <p:ph type="title"/>
          </p:nvPr>
        </p:nvSpPr>
        <p:spPr/>
        <p:txBody>
          <a:bodyPr/>
          <a:lstStyle/>
          <a:p>
            <a:r>
              <a:rPr lang="en-BZ" dirty="0"/>
              <a:t>Aims and Research Question</a:t>
            </a:r>
            <a:endParaRPr lang="en-GB" dirty="0"/>
          </a:p>
        </p:txBody>
      </p:sp>
      <p:sp>
        <p:nvSpPr>
          <p:cNvPr id="3" name="Content Placeholder 2">
            <a:extLst>
              <a:ext uri="{FF2B5EF4-FFF2-40B4-BE49-F238E27FC236}">
                <a16:creationId xmlns:a16="http://schemas.microsoft.com/office/drawing/2014/main" id="{05F3778D-CCC0-4B11-830D-7283ECF3C7DD}"/>
              </a:ext>
            </a:extLst>
          </p:cNvPr>
          <p:cNvSpPr>
            <a:spLocks noGrp="1"/>
          </p:cNvSpPr>
          <p:nvPr>
            <p:ph idx="1"/>
          </p:nvPr>
        </p:nvSpPr>
        <p:spPr/>
        <p:txBody>
          <a:bodyPr>
            <a:normAutofit/>
          </a:bodyPr>
          <a:lstStyle/>
          <a:p>
            <a:pPr marL="0" indent="0">
              <a:buNone/>
            </a:pPr>
            <a:r>
              <a:rPr lang="en-BZ" sz="2400" dirty="0"/>
              <a:t>Aim </a:t>
            </a:r>
          </a:p>
          <a:p>
            <a:r>
              <a:rPr lang="en-BZ" sz="2400" dirty="0"/>
              <a:t>To </a:t>
            </a:r>
            <a:r>
              <a:rPr lang="en-GB" sz="2400" dirty="0"/>
              <a:t>qualitatively explore reasons for the awarding gap from the perspective of Black Psychology undergraduate students. </a:t>
            </a:r>
          </a:p>
          <a:p>
            <a:endParaRPr lang="en-GB" sz="2400" dirty="0"/>
          </a:p>
          <a:p>
            <a:pPr marL="0" indent="0">
              <a:buNone/>
            </a:pPr>
            <a:r>
              <a:rPr lang="en-BZ" sz="2400" dirty="0"/>
              <a:t>R</a:t>
            </a:r>
            <a:r>
              <a:rPr lang="en-GB" sz="2400" dirty="0" err="1"/>
              <a:t>esearch</a:t>
            </a:r>
            <a:r>
              <a:rPr lang="en-GB" sz="2400" dirty="0"/>
              <a:t> Questions</a:t>
            </a:r>
          </a:p>
          <a:p>
            <a:pPr marL="0" indent="0">
              <a:buNone/>
            </a:pPr>
            <a:r>
              <a:rPr lang="en-GB" sz="2400" dirty="0"/>
              <a:t>1. What is the experience of Black undergraduate Psychology students?</a:t>
            </a:r>
          </a:p>
          <a:p>
            <a:pPr marL="0" indent="0">
              <a:buNone/>
            </a:pPr>
            <a:r>
              <a:rPr lang="en-GB" sz="2400" dirty="0"/>
              <a:t>2. What do they perceive as reasons for the BAME awarding gap?</a:t>
            </a:r>
          </a:p>
          <a:p>
            <a:pPr marL="0" indent="0">
              <a:buNone/>
            </a:pPr>
            <a:endParaRPr lang="en-GB" sz="2400" dirty="0"/>
          </a:p>
        </p:txBody>
      </p:sp>
    </p:spTree>
    <p:extLst>
      <p:ext uri="{BB962C8B-B14F-4D97-AF65-F5344CB8AC3E}">
        <p14:creationId xmlns:p14="http://schemas.microsoft.com/office/powerpoint/2010/main" val="191702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602C-F905-4E17-B88B-13F473668978}"/>
              </a:ext>
            </a:extLst>
          </p:cNvPr>
          <p:cNvSpPr>
            <a:spLocks noGrp="1"/>
          </p:cNvSpPr>
          <p:nvPr>
            <p:ph type="title"/>
          </p:nvPr>
        </p:nvSpPr>
        <p:spPr/>
        <p:txBody>
          <a:bodyPr/>
          <a:lstStyle/>
          <a:p>
            <a:r>
              <a:rPr lang="en-BZ" dirty="0"/>
              <a:t>Method</a:t>
            </a:r>
            <a:endParaRPr lang="en-GB" dirty="0"/>
          </a:p>
        </p:txBody>
      </p:sp>
      <p:sp>
        <p:nvSpPr>
          <p:cNvPr id="3" name="Content Placeholder 2">
            <a:extLst>
              <a:ext uri="{FF2B5EF4-FFF2-40B4-BE49-F238E27FC236}">
                <a16:creationId xmlns:a16="http://schemas.microsoft.com/office/drawing/2014/main" id="{74E663B2-FDA5-46E1-8B0C-DC9A5FFC0F99}"/>
              </a:ext>
            </a:extLst>
          </p:cNvPr>
          <p:cNvSpPr>
            <a:spLocks noGrp="1"/>
          </p:cNvSpPr>
          <p:nvPr>
            <p:ph idx="1"/>
          </p:nvPr>
        </p:nvSpPr>
        <p:spPr/>
        <p:txBody>
          <a:bodyPr>
            <a:normAutofit lnSpcReduction="10000"/>
          </a:bodyPr>
          <a:lstStyle/>
          <a:p>
            <a:pPr marL="0" indent="0">
              <a:buNone/>
            </a:pPr>
            <a:r>
              <a:rPr lang="en-BZ" sz="2400" dirty="0"/>
              <a:t>Participants</a:t>
            </a:r>
          </a:p>
          <a:p>
            <a:r>
              <a:rPr lang="en-BZ" sz="2400" dirty="0"/>
              <a:t>2 Focus groups total 16 UG Psychology participants (age 18-20)</a:t>
            </a:r>
          </a:p>
          <a:p>
            <a:r>
              <a:rPr lang="en-BZ" sz="2400" dirty="0"/>
              <a:t>11 Black African, 5 Black Caribbean, all female</a:t>
            </a:r>
          </a:p>
          <a:p>
            <a:pPr marL="0" indent="0">
              <a:buNone/>
            </a:pPr>
            <a:r>
              <a:rPr lang="en-BZ" sz="2400" dirty="0"/>
              <a:t>Sampling</a:t>
            </a:r>
          </a:p>
          <a:p>
            <a:r>
              <a:rPr lang="en-BZ" sz="2400" dirty="0"/>
              <a:t>Purposive sampling</a:t>
            </a:r>
          </a:p>
          <a:p>
            <a:r>
              <a:rPr lang="en-BZ" sz="2400" dirty="0"/>
              <a:t>Participants recruited through the Psychology RPS, reimbursed with course credit for participation</a:t>
            </a:r>
          </a:p>
          <a:p>
            <a:pPr marL="0" indent="0">
              <a:buNone/>
            </a:pPr>
            <a:r>
              <a:rPr lang="en-BZ" sz="2400" dirty="0"/>
              <a:t>Ethics</a:t>
            </a:r>
          </a:p>
          <a:p>
            <a:r>
              <a:rPr lang="en-BZ" sz="2400" dirty="0"/>
              <a:t>Ethical approval from Faculty Research Ethics Committee</a:t>
            </a:r>
          </a:p>
          <a:p>
            <a:endParaRPr lang="en-GB" sz="2400" dirty="0"/>
          </a:p>
        </p:txBody>
      </p:sp>
    </p:spTree>
    <p:extLst>
      <p:ext uri="{BB962C8B-B14F-4D97-AF65-F5344CB8AC3E}">
        <p14:creationId xmlns:p14="http://schemas.microsoft.com/office/powerpoint/2010/main" val="1368439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6D35-802E-4F5F-A946-09E18437E699}"/>
              </a:ext>
            </a:extLst>
          </p:cNvPr>
          <p:cNvSpPr>
            <a:spLocks noGrp="1"/>
          </p:cNvSpPr>
          <p:nvPr>
            <p:ph type="title"/>
          </p:nvPr>
        </p:nvSpPr>
        <p:spPr/>
        <p:txBody>
          <a:bodyPr/>
          <a:lstStyle/>
          <a:p>
            <a:r>
              <a:rPr lang="en-BZ" dirty="0"/>
              <a:t>Method</a:t>
            </a:r>
            <a:endParaRPr lang="en-GB" dirty="0"/>
          </a:p>
        </p:txBody>
      </p:sp>
      <p:sp>
        <p:nvSpPr>
          <p:cNvPr id="3" name="Content Placeholder 2">
            <a:extLst>
              <a:ext uri="{FF2B5EF4-FFF2-40B4-BE49-F238E27FC236}">
                <a16:creationId xmlns:a16="http://schemas.microsoft.com/office/drawing/2014/main" id="{24DE27FB-9C1A-427C-BC34-E231BD292E6A}"/>
              </a:ext>
            </a:extLst>
          </p:cNvPr>
          <p:cNvSpPr>
            <a:spLocks noGrp="1"/>
          </p:cNvSpPr>
          <p:nvPr>
            <p:ph idx="1"/>
          </p:nvPr>
        </p:nvSpPr>
        <p:spPr/>
        <p:txBody>
          <a:bodyPr>
            <a:normAutofit lnSpcReduction="10000"/>
          </a:bodyPr>
          <a:lstStyle/>
          <a:p>
            <a:pPr marL="0" indent="0">
              <a:buNone/>
            </a:pPr>
            <a:r>
              <a:rPr lang="en-BZ" sz="2400" dirty="0"/>
              <a:t>Procedure</a:t>
            </a:r>
          </a:p>
          <a:p>
            <a:r>
              <a:rPr lang="en-BZ" sz="2400" dirty="0"/>
              <a:t>Focus groups facilitated by PI (Black African female)</a:t>
            </a:r>
          </a:p>
          <a:p>
            <a:r>
              <a:rPr lang="en-BZ" sz="2400" dirty="0"/>
              <a:t>Began by presenting the awarding gap, asking initial thoughts and reasons for the gap</a:t>
            </a:r>
          </a:p>
          <a:p>
            <a:r>
              <a:rPr lang="en-BZ" sz="2400" dirty="0"/>
              <a:t>Sample item ‘</a:t>
            </a:r>
            <a:r>
              <a:rPr lang="en-GB" sz="2400" dirty="0"/>
              <a:t>‘What do you think could be the reasons why Black students are not performing as well as their White counterparts?”</a:t>
            </a:r>
          </a:p>
          <a:p>
            <a:r>
              <a:rPr lang="en-BZ" sz="2400" dirty="0"/>
              <a:t>Duration approx. 1 hour, transcribed verbatim</a:t>
            </a:r>
          </a:p>
          <a:p>
            <a:pPr marL="0" indent="0">
              <a:buNone/>
            </a:pPr>
            <a:r>
              <a:rPr lang="en-BZ" sz="2400" dirty="0"/>
              <a:t>Analysis</a:t>
            </a:r>
          </a:p>
          <a:p>
            <a:r>
              <a:rPr lang="en-BZ" sz="2400" dirty="0"/>
              <a:t>Inductive thematic analysis (Braun &amp; Clarke, 2006)</a:t>
            </a:r>
          </a:p>
          <a:p>
            <a:endParaRPr lang="en-GB" sz="2400" dirty="0"/>
          </a:p>
        </p:txBody>
      </p:sp>
    </p:spTree>
    <p:extLst>
      <p:ext uri="{BB962C8B-B14F-4D97-AF65-F5344CB8AC3E}">
        <p14:creationId xmlns:p14="http://schemas.microsoft.com/office/powerpoint/2010/main" val="5818132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884B4C8D926C47A1AC13E95EF14E62" ma:contentTypeVersion="11" ma:contentTypeDescription="Create a new document." ma:contentTypeScope="" ma:versionID="dbebb02f2e68039af4f2d09bfba55ad4">
  <xsd:schema xmlns:xsd="http://www.w3.org/2001/XMLSchema" xmlns:xs="http://www.w3.org/2001/XMLSchema" xmlns:p="http://schemas.microsoft.com/office/2006/metadata/properties" xmlns:ns3="ba488674-c273-41be-b4e7-b29764d8a912" xmlns:ns4="831d1ec6-a7e5-49b4-be53-d9a7be7f2ee1" targetNamespace="http://schemas.microsoft.com/office/2006/metadata/properties" ma:root="true" ma:fieldsID="b9476f63b9b93a9b6609f2e008640173" ns3:_="" ns4:_="">
    <xsd:import namespace="ba488674-c273-41be-b4e7-b29764d8a912"/>
    <xsd:import namespace="831d1ec6-a7e5-49b4-be53-d9a7be7f2ee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488674-c273-41be-b4e7-b29764d8a9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1d1ec6-a7e5-49b4-be53-d9a7be7f2e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2F3B45-C802-4A77-98A6-AD25811B6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488674-c273-41be-b4e7-b29764d8a912"/>
    <ds:schemaRef ds:uri="831d1ec6-a7e5-49b4-be53-d9a7be7f2e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9FD63D-85D4-4E43-8B16-A58B1EBF3085}">
  <ds:schemaRefs>
    <ds:schemaRef ds:uri="http://purl.org/dc/terms/"/>
    <ds:schemaRef ds:uri="http://purl.org/dc/dcmitype/"/>
    <ds:schemaRef ds:uri="ba488674-c273-41be-b4e7-b29764d8a912"/>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831d1ec6-a7e5-49b4-be53-d9a7be7f2ee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8D828FB-DCAE-494D-B7B9-C9E1DD8845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TM03457510[[fn=Savon]]</Template>
  <TotalTime>1163</TotalTime>
  <Words>4262</Words>
  <Application>Microsoft Office PowerPoint</Application>
  <PresentationFormat>Widescreen</PresentationFormat>
  <Paragraphs>284</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Garamond</vt:lpstr>
      <vt:lpstr>Times New Roman</vt:lpstr>
      <vt:lpstr>Savon</vt:lpstr>
      <vt:lpstr>Using a programme-based approach to understand the university experience of Black students: A case for decolonising </vt:lpstr>
      <vt:lpstr>Outline</vt:lpstr>
      <vt:lpstr>Background</vt:lpstr>
      <vt:lpstr>Background</vt:lpstr>
      <vt:lpstr>Background</vt:lpstr>
      <vt:lpstr>Background</vt:lpstr>
      <vt:lpstr>Aims and Research Question</vt:lpstr>
      <vt:lpstr>Method</vt:lpstr>
      <vt:lpstr>Method</vt:lpstr>
      <vt:lpstr>Results</vt:lpstr>
      <vt:lpstr>Signals of unbelonging</vt:lpstr>
      <vt:lpstr>Signals of unbelonging</vt:lpstr>
      <vt:lpstr>Signals of unbelonging</vt:lpstr>
      <vt:lpstr>Signals of unbelonging</vt:lpstr>
      <vt:lpstr>Signals of unbelonging</vt:lpstr>
      <vt:lpstr>Signals of unbelonging</vt:lpstr>
      <vt:lpstr>Responses to signals of unbelonging</vt:lpstr>
      <vt:lpstr>Responses to signals of unbelonging</vt:lpstr>
      <vt:lpstr>Responses to signals of unbelonging</vt:lpstr>
      <vt:lpstr>Responses to signals of unbelonging</vt:lpstr>
      <vt:lpstr>Discussion</vt:lpstr>
      <vt:lpstr>Implications &amp; Recommendations</vt:lpstr>
      <vt:lpstr>Reflexivity</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Marandure</dc:creator>
  <cp:lastModifiedBy>Blessing Marandure</cp:lastModifiedBy>
  <cp:revision>34</cp:revision>
  <dcterms:created xsi:type="dcterms:W3CDTF">2022-05-03T08:47:41Z</dcterms:created>
  <dcterms:modified xsi:type="dcterms:W3CDTF">2022-05-18T09:49:16Z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0x0101006A884B4C8D926C47A1AC13E95EF14E62</vt:lpwstr>
  </property>
</Properties>
</file>