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29"/>
  </p:notesMasterIdLst>
  <p:sldIdLst>
    <p:sldId id="329" r:id="rId6"/>
    <p:sldId id="256" r:id="rId7"/>
    <p:sldId id="324" r:id="rId8"/>
    <p:sldId id="262" r:id="rId9"/>
    <p:sldId id="257" r:id="rId10"/>
    <p:sldId id="325" r:id="rId11"/>
    <p:sldId id="326" r:id="rId12"/>
    <p:sldId id="267" r:id="rId13"/>
    <p:sldId id="328" r:id="rId14"/>
    <p:sldId id="327" r:id="rId15"/>
    <p:sldId id="263" r:id="rId16"/>
    <p:sldId id="271" r:id="rId17"/>
    <p:sldId id="273" r:id="rId18"/>
    <p:sldId id="266" r:id="rId19"/>
    <p:sldId id="265" r:id="rId20"/>
    <p:sldId id="274" r:id="rId21"/>
    <p:sldId id="269" r:id="rId22"/>
    <p:sldId id="268" r:id="rId23"/>
    <p:sldId id="264" r:id="rId24"/>
    <p:sldId id="272" r:id="rId25"/>
    <p:sldId id="261" r:id="rId26"/>
    <p:sldId id="311" r:id="rId27"/>
    <p:sldId id="280" r:id="rId28"/>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C7AB"/>
    <a:srgbClr val="00A9BE"/>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66489" autoAdjust="0"/>
  </p:normalViewPr>
  <p:slideViewPr>
    <p:cSldViewPr snapToGrid="0">
      <p:cViewPr varScale="1">
        <p:scale>
          <a:sx n="45" d="100"/>
          <a:sy n="45" d="100"/>
        </p:scale>
        <p:origin x="14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5T12:04:57.8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3931 565,'-36'-1,"0"-1,0-2,1-2,-1-1,1-2,1-1,0-2,-20-10,20 8,-1 1,0 2,-1 2,0 1,0 2,-28-2,-1-1,1-4,1-2,1-3,-22-11,-57-16,-347-78,336 90,-2 6,-39 4,188 22,-233-29,-46 5,-117-6,7 31,193 31,42 22,153-52,0-1,0 2,0-1,1 1,-1 0,0 0,1 0,0 1,-1 0,1 0,0 0,1 1,-1-1,1 1,-1 0,1 1,0-1,1 1,-1 0,1 0,0 0,0 0,-1 3,-10 34,2 0,2 1,2 1,2-1,1 1,3 0,1 0,3 1,2 9,-2 54,-2-65,-1 4,1-1,2 1,3-1,1 1,3-2,9 28,-7-39,-7-16,1-1,1 1,1-1,1 0,0-1,1 0,0 0,2 0,0-2,0 1,3 0,43 33,3-3,2-3,1-3,2-2,59 23,32 2,2-6,157 31,-283-79,311 76,4-15,277 15,-300-56,206-30,-491 0,0-2,-1-1,1-2,-1-2,-1-2,0-1,25-12,-51 19,0 0,-1 0,1-1,-1 0,-1-1,1 0,-1-1,0 0,-1 0,0-1,0 0,-1 0,0-1,5-9,135-187,-142 199,0 0,0-1,-1 1,0-1,-1 0,0 0,0 0,-1 0,0 0,0-1,-1 1,0-3,9-35,16-147,-15 101,-4-1,-4 1,-7-45,2-4,2-84,-1 222,1 1,0-1,-1 1,1-1,-1 1,0-1,0 1,0-1,0 1,0 0,0-1,-1 1,1 0,-1 0,1 0,-1 0,0 0,0 1,0-1,0 0,0 1,0 0,-1-1,1 1,0 0,-1 0,1 0,-1 0,1 1,-1-1,1 1,-1-1,-18-1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2EF741F-95DC-4074-B8B0-847F08AEA5C9}" type="datetimeFigureOut">
              <a:rPr lang="en-GB" smtClean="0"/>
              <a:t>17/05/2022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FA8E56F-443B-42A3-8416-D2E01D3DE8CA}" type="slidenum">
              <a:rPr lang="en-GB" smtClean="0"/>
              <a:t>‹#›</a:t>
            </a:fld>
            <a:endParaRPr lang="en-GB"/>
          </a:p>
        </p:txBody>
      </p:sp>
    </p:spTree>
    <p:extLst>
      <p:ext uri="{BB962C8B-B14F-4D97-AF65-F5344CB8AC3E}">
        <p14:creationId xmlns:p14="http://schemas.microsoft.com/office/powerpoint/2010/main" val="145460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plainenglish.co.uk/"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n.wikipedia.org/wiki/Flesch%E2%80%93Kincaid_readability_tests" TargetMode="External"/><Relationship Id="rId4" Type="http://schemas.openxmlformats.org/officeDocument/2006/relationships/hyperlink" Target="https://support.microsoft.com/en-us/office/get-your-document-s-readability-and-level-statistics-85b4969e-e80a-4777-8dd3-f7fc3c8b3fd2"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A8E56F-443B-42A3-8416-D2E01D3DE8CA}" type="slidenum">
              <a:rPr lang="en-GB" smtClean="0"/>
              <a:t>1</a:t>
            </a:fld>
            <a:endParaRPr lang="en-GB"/>
          </a:p>
        </p:txBody>
      </p:sp>
    </p:spTree>
    <p:extLst>
      <p:ext uri="{BB962C8B-B14F-4D97-AF65-F5344CB8AC3E}">
        <p14:creationId xmlns:p14="http://schemas.microsoft.com/office/powerpoint/2010/main" val="292089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10</a:t>
            </a:fld>
            <a:endParaRPr lang="en-GB"/>
          </a:p>
        </p:txBody>
      </p:sp>
    </p:spTree>
    <p:extLst>
      <p:ext uri="{BB962C8B-B14F-4D97-AF65-F5344CB8AC3E}">
        <p14:creationId xmlns:p14="http://schemas.microsoft.com/office/powerpoint/2010/main" val="68194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11</a:t>
            </a:fld>
            <a:endParaRPr lang="en-GB"/>
          </a:p>
        </p:txBody>
      </p:sp>
    </p:spTree>
    <p:extLst>
      <p:ext uri="{BB962C8B-B14F-4D97-AF65-F5344CB8AC3E}">
        <p14:creationId xmlns:p14="http://schemas.microsoft.com/office/powerpoint/2010/main" val="645073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12</a:t>
            </a:fld>
            <a:endParaRPr lang="en-GB"/>
          </a:p>
        </p:txBody>
      </p:sp>
    </p:spTree>
    <p:extLst>
      <p:ext uri="{BB962C8B-B14F-4D97-AF65-F5344CB8AC3E}">
        <p14:creationId xmlns:p14="http://schemas.microsoft.com/office/powerpoint/2010/main" val="3859812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13</a:t>
            </a:fld>
            <a:endParaRPr lang="en-GB"/>
          </a:p>
        </p:txBody>
      </p:sp>
    </p:spTree>
    <p:extLst>
      <p:ext uri="{BB962C8B-B14F-4D97-AF65-F5344CB8AC3E}">
        <p14:creationId xmlns:p14="http://schemas.microsoft.com/office/powerpoint/2010/main" val="380736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14</a:t>
            </a:fld>
            <a:endParaRPr lang="en-GB"/>
          </a:p>
        </p:txBody>
      </p:sp>
    </p:spTree>
    <p:extLst>
      <p:ext uri="{BB962C8B-B14F-4D97-AF65-F5344CB8AC3E}">
        <p14:creationId xmlns:p14="http://schemas.microsoft.com/office/powerpoint/2010/main" val="423891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15</a:t>
            </a:fld>
            <a:endParaRPr lang="en-GB"/>
          </a:p>
        </p:txBody>
      </p:sp>
    </p:spTree>
    <p:extLst>
      <p:ext uri="{BB962C8B-B14F-4D97-AF65-F5344CB8AC3E}">
        <p14:creationId xmlns:p14="http://schemas.microsoft.com/office/powerpoint/2010/main" val="15498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16</a:t>
            </a:fld>
            <a:endParaRPr lang="en-GB"/>
          </a:p>
        </p:txBody>
      </p:sp>
    </p:spTree>
    <p:extLst>
      <p:ext uri="{BB962C8B-B14F-4D97-AF65-F5344CB8AC3E}">
        <p14:creationId xmlns:p14="http://schemas.microsoft.com/office/powerpoint/2010/main" val="2527370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17</a:t>
            </a:fld>
            <a:endParaRPr lang="en-GB"/>
          </a:p>
        </p:txBody>
      </p:sp>
    </p:spTree>
    <p:extLst>
      <p:ext uri="{BB962C8B-B14F-4D97-AF65-F5344CB8AC3E}">
        <p14:creationId xmlns:p14="http://schemas.microsoft.com/office/powerpoint/2010/main" val="237448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E2B9C4F-0973-4F32-97C9-924C066A9EFC}" type="slidenum">
              <a:rPr lang="en-GB" smtClean="0"/>
              <a:t>18</a:t>
            </a:fld>
            <a:endParaRPr lang="en-GB"/>
          </a:p>
        </p:txBody>
      </p:sp>
    </p:spTree>
    <p:extLst>
      <p:ext uri="{BB962C8B-B14F-4D97-AF65-F5344CB8AC3E}">
        <p14:creationId xmlns:p14="http://schemas.microsoft.com/office/powerpoint/2010/main" val="2937073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19</a:t>
            </a:fld>
            <a:endParaRPr lang="en-GB"/>
          </a:p>
        </p:txBody>
      </p:sp>
    </p:spTree>
    <p:extLst>
      <p:ext uri="{BB962C8B-B14F-4D97-AF65-F5344CB8AC3E}">
        <p14:creationId xmlns:p14="http://schemas.microsoft.com/office/powerpoint/2010/main" val="397214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A8E56F-443B-42A3-8416-D2E01D3DE8CA}" type="slidenum">
              <a:rPr lang="en-GB" smtClean="0"/>
              <a:t>2</a:t>
            </a:fld>
            <a:endParaRPr lang="en-GB"/>
          </a:p>
        </p:txBody>
      </p:sp>
    </p:spTree>
    <p:extLst>
      <p:ext uri="{BB962C8B-B14F-4D97-AF65-F5344CB8AC3E}">
        <p14:creationId xmlns:p14="http://schemas.microsoft.com/office/powerpoint/2010/main" val="1781092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20</a:t>
            </a:fld>
            <a:endParaRPr lang="en-GB"/>
          </a:p>
        </p:txBody>
      </p:sp>
    </p:spTree>
    <p:extLst>
      <p:ext uri="{BB962C8B-B14F-4D97-AF65-F5344CB8AC3E}">
        <p14:creationId xmlns:p14="http://schemas.microsoft.com/office/powerpoint/2010/main" val="210149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21</a:t>
            </a:fld>
            <a:endParaRPr lang="en-GB"/>
          </a:p>
        </p:txBody>
      </p:sp>
    </p:spTree>
    <p:extLst>
      <p:ext uri="{BB962C8B-B14F-4D97-AF65-F5344CB8AC3E}">
        <p14:creationId xmlns:p14="http://schemas.microsoft.com/office/powerpoint/2010/main" val="242989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http://www.plainenglish.co.uk/</a:t>
            </a:r>
            <a:r>
              <a:rPr lang="en-GB" sz="1200" kern="1200" dirty="0">
                <a:solidFill>
                  <a:schemeClr val="tx1"/>
                </a:solidFill>
                <a:effectLst/>
                <a:latin typeface="+mn-lt"/>
                <a:ea typeface="+mn-ea"/>
                <a:cs typeface="+mn-cs"/>
              </a:rPr>
              <a:t> The Plain English campaign are a campaign group. They have lots of free, useful tools and information on their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Microsoft Word you can calculate the readability of your document. The instructions for doing that can be found here: </a:t>
            </a:r>
            <a:r>
              <a:rPr lang="en-GB" sz="1200" u="sng" kern="1200" dirty="0">
                <a:solidFill>
                  <a:schemeClr val="tx1"/>
                </a:solidFill>
                <a:effectLst/>
                <a:latin typeface="+mn-lt"/>
                <a:ea typeface="+mn-ea"/>
                <a:cs typeface="+mn-cs"/>
                <a:hlinkClick r:id="rId4"/>
              </a:rPr>
              <a:t>https://support.microsoft.com/en-us/office/get-your-document-s-readability-and-level-statistics-85b4969e-e80a-4777-8dd3-f7fc3c8b3fd2</a:t>
            </a:r>
            <a:r>
              <a:rPr lang="en-GB" sz="1200" kern="1200" dirty="0">
                <a:solidFill>
                  <a:schemeClr val="tx1"/>
                </a:solidFill>
                <a:effectLst/>
                <a:latin typeface="+mn-lt"/>
                <a:ea typeface="+mn-ea"/>
                <a:cs typeface="+mn-cs"/>
              </a:rPr>
              <a:t> This calculates the Flesch-Kincaid Grade and Reading Ease scores. You can find information about what those mean here: </a:t>
            </a:r>
            <a:r>
              <a:rPr lang="en-GB" sz="1200" u="sng" kern="1200" dirty="0">
                <a:solidFill>
                  <a:schemeClr val="tx1"/>
                </a:solidFill>
                <a:effectLst/>
                <a:latin typeface="+mn-lt"/>
                <a:ea typeface="+mn-ea"/>
                <a:cs typeface="+mn-cs"/>
                <a:hlinkClick r:id="rId5"/>
              </a:rPr>
              <a:t>https://en.wikipedia.org/wiki/Flesch%E2%80%93Kincaid_readability_tests</a:t>
            </a:r>
            <a:r>
              <a:rPr lang="en-GB" sz="1200" kern="1200" dirty="0">
                <a:solidFill>
                  <a:schemeClr val="tx1"/>
                </a:solidFill>
                <a:effectLst/>
                <a:latin typeface="+mn-lt"/>
                <a:ea typeface="+mn-ea"/>
                <a:cs typeface="+mn-cs"/>
              </a:rPr>
              <a:t> </a:t>
            </a:r>
          </a:p>
          <a:p>
            <a:endParaRPr lang="en-GB" dirty="0"/>
          </a:p>
          <a:p>
            <a:r>
              <a:rPr lang="en-GB" dirty="0"/>
              <a:t>ADD LINK TO TOOLKIT RESOURCE</a:t>
            </a:r>
          </a:p>
        </p:txBody>
      </p:sp>
      <p:sp>
        <p:nvSpPr>
          <p:cNvPr id="4" name="Slide Number Placeholder 3"/>
          <p:cNvSpPr>
            <a:spLocks noGrp="1"/>
          </p:cNvSpPr>
          <p:nvPr>
            <p:ph type="sldNum" sz="quarter" idx="5"/>
          </p:nvPr>
        </p:nvSpPr>
        <p:spPr/>
        <p:txBody>
          <a:bodyPr/>
          <a:lstStyle/>
          <a:p>
            <a:fld id="{1FA8E56F-443B-42A3-8416-D2E01D3DE8CA}" type="slidenum">
              <a:rPr lang="en-GB" smtClean="0"/>
              <a:t>22</a:t>
            </a:fld>
            <a:endParaRPr lang="en-GB"/>
          </a:p>
        </p:txBody>
      </p:sp>
    </p:spTree>
    <p:extLst>
      <p:ext uri="{BB962C8B-B14F-4D97-AF65-F5344CB8AC3E}">
        <p14:creationId xmlns:p14="http://schemas.microsoft.com/office/powerpoint/2010/main" val="368292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A8E56F-443B-42A3-8416-D2E01D3DE8CA}" type="slidenum">
              <a:rPr lang="en-GB" smtClean="0"/>
              <a:t>23</a:t>
            </a:fld>
            <a:endParaRPr lang="en-GB"/>
          </a:p>
        </p:txBody>
      </p:sp>
    </p:spTree>
    <p:extLst>
      <p:ext uri="{BB962C8B-B14F-4D97-AF65-F5344CB8AC3E}">
        <p14:creationId xmlns:p14="http://schemas.microsoft.com/office/powerpoint/2010/main" val="328837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A8E56F-443B-42A3-8416-D2E01D3DE8CA}" type="slidenum">
              <a:rPr lang="en-GB" smtClean="0"/>
              <a:t>3</a:t>
            </a:fld>
            <a:endParaRPr lang="en-GB"/>
          </a:p>
        </p:txBody>
      </p:sp>
    </p:spTree>
    <p:extLst>
      <p:ext uri="{BB962C8B-B14F-4D97-AF65-F5344CB8AC3E}">
        <p14:creationId xmlns:p14="http://schemas.microsoft.com/office/powerpoint/2010/main" val="75142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4</a:t>
            </a:fld>
            <a:endParaRPr lang="en-GB"/>
          </a:p>
        </p:txBody>
      </p:sp>
    </p:spTree>
    <p:extLst>
      <p:ext uri="{BB962C8B-B14F-4D97-AF65-F5344CB8AC3E}">
        <p14:creationId xmlns:p14="http://schemas.microsoft.com/office/powerpoint/2010/main" val="271996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5</a:t>
            </a:fld>
            <a:endParaRPr lang="en-GB"/>
          </a:p>
        </p:txBody>
      </p:sp>
    </p:spTree>
    <p:extLst>
      <p:ext uri="{BB962C8B-B14F-4D97-AF65-F5344CB8AC3E}">
        <p14:creationId xmlns:p14="http://schemas.microsoft.com/office/powerpoint/2010/main" val="40033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A8E56F-443B-42A3-8416-D2E01D3DE8CA}" type="slidenum">
              <a:rPr lang="en-GB" smtClean="0"/>
              <a:t>6</a:t>
            </a:fld>
            <a:endParaRPr lang="en-GB"/>
          </a:p>
        </p:txBody>
      </p:sp>
    </p:spTree>
    <p:extLst>
      <p:ext uri="{BB962C8B-B14F-4D97-AF65-F5344CB8AC3E}">
        <p14:creationId xmlns:p14="http://schemas.microsoft.com/office/powerpoint/2010/main" val="381600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A8E56F-443B-42A3-8416-D2E01D3DE8CA}" type="slidenum">
              <a:rPr lang="en-GB" smtClean="0"/>
              <a:t>7</a:t>
            </a:fld>
            <a:endParaRPr lang="en-GB"/>
          </a:p>
        </p:txBody>
      </p:sp>
    </p:spTree>
    <p:extLst>
      <p:ext uri="{BB962C8B-B14F-4D97-AF65-F5344CB8AC3E}">
        <p14:creationId xmlns:p14="http://schemas.microsoft.com/office/powerpoint/2010/main" val="2887658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B9C4F-0973-4F32-97C9-924C066A9EFC}" type="slidenum">
              <a:rPr lang="en-GB" smtClean="0"/>
              <a:t>8</a:t>
            </a:fld>
            <a:endParaRPr lang="en-GB"/>
          </a:p>
        </p:txBody>
      </p:sp>
    </p:spTree>
    <p:extLst>
      <p:ext uri="{BB962C8B-B14F-4D97-AF65-F5344CB8AC3E}">
        <p14:creationId xmlns:p14="http://schemas.microsoft.com/office/powerpoint/2010/main" val="23605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E2B9C4F-0973-4F32-97C9-924C066A9EFC}" type="slidenum">
              <a:rPr lang="en-GB" smtClean="0"/>
              <a:t>9</a:t>
            </a:fld>
            <a:endParaRPr lang="en-GB"/>
          </a:p>
        </p:txBody>
      </p:sp>
    </p:spTree>
    <p:extLst>
      <p:ext uri="{BB962C8B-B14F-4D97-AF65-F5344CB8AC3E}">
        <p14:creationId xmlns:p14="http://schemas.microsoft.com/office/powerpoint/2010/main" val="399018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799F-ADB9-4BA6-B9BD-43F8ACC3A9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48EA35-5961-49BA-B012-A2D08FC5DA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692212-1632-4E12-80E5-76C8C662247E}"/>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5" name="Footer Placeholder 4">
            <a:extLst>
              <a:ext uri="{FF2B5EF4-FFF2-40B4-BE49-F238E27FC236}">
                <a16:creationId xmlns:a16="http://schemas.microsoft.com/office/drawing/2014/main" id="{C9B4C143-6510-4DE5-9772-D8DB93331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6A095-FA95-497B-8893-2EC34F25F421}"/>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1714459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24B5-8615-432F-87F8-825F707938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AB1698-B4BE-424E-9C32-3FE18FF719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FF792-5954-4490-BBB9-0A9C3635F6FC}"/>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5" name="Footer Placeholder 4">
            <a:extLst>
              <a:ext uri="{FF2B5EF4-FFF2-40B4-BE49-F238E27FC236}">
                <a16:creationId xmlns:a16="http://schemas.microsoft.com/office/drawing/2014/main" id="{E1AE0B64-D2BB-4269-A1C5-14C63A66A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D5FC9-FACF-411C-806E-6DE81D69EC4B}"/>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123549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79B8B-41B1-4B5F-A68F-D581CF80BF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0130EC-028A-4553-B10A-10F848EDD7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02E16-D4CA-4C52-A52E-C67E596EEE0B}"/>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5" name="Footer Placeholder 4">
            <a:extLst>
              <a:ext uri="{FF2B5EF4-FFF2-40B4-BE49-F238E27FC236}">
                <a16:creationId xmlns:a16="http://schemas.microsoft.com/office/drawing/2014/main" id="{88AB778A-A6A9-4670-8F73-ADE2E0406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04DE4-729C-4D3E-84CC-1B8106568DB0}"/>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1272673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EB1E83-9F40-41B1-B4E3-F5C164A96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184825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AD01F-7FE4-4253-810B-59810F2D2A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182366-4076-4380-AD41-0A9C5AD2BE50}"/>
              </a:ext>
            </a:extLst>
          </p:cNvPr>
          <p:cNvSpPr>
            <a:spLocks noGrp="1"/>
          </p:cNvSpPr>
          <p:nvPr>
            <p:ph type="title"/>
          </p:nvPr>
        </p:nvSpPr>
        <p:spPr>
          <a:xfrm>
            <a:off x="1418259" y="4403035"/>
            <a:ext cx="10515600" cy="1309551"/>
          </a:xfrm>
          <a:prstGeom prst="rect">
            <a:avLst/>
          </a:prstGeom>
        </p:spPr>
        <p:txBody>
          <a:bodyPr anchor="b">
            <a:normAutofit/>
          </a:bodyPr>
          <a:lstStyle>
            <a:lvl1pPr algn="r">
              <a:defRPr sz="4800" b="0">
                <a:solidFill>
                  <a:schemeClr val="bg1"/>
                </a:solidFill>
                <a:latin typeface="Akzidenz-Grotesk Pro Bold" panose="02000803050000020004" pitchFamily="50"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2A3743A-5310-4AA2-8F80-DA2B4B0A44FD}"/>
              </a:ext>
            </a:extLst>
          </p:cNvPr>
          <p:cNvSpPr>
            <a:spLocks noGrp="1"/>
          </p:cNvSpPr>
          <p:nvPr>
            <p:ph type="body" idx="1"/>
          </p:nvPr>
        </p:nvSpPr>
        <p:spPr>
          <a:xfrm>
            <a:off x="1418259" y="5712586"/>
            <a:ext cx="10515600" cy="837302"/>
          </a:xfrm>
          <a:prstGeom prst="rect">
            <a:avLst/>
          </a:prstGeom>
        </p:spPr>
        <p:txBody>
          <a:bodyPr>
            <a:normAutofit/>
          </a:bodyPr>
          <a:lstStyle>
            <a:lvl1pPr marL="0" indent="0" algn="r">
              <a:buNone/>
              <a:defRPr sz="3200">
                <a:solidFill>
                  <a:schemeClr val="bg1"/>
                </a:solidFill>
                <a:latin typeface="Akzidenz-Grotesk Pro Regular" panose="02000503030000020003"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41906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3117-C8CB-4B76-9E94-38167587AFC7}"/>
              </a:ext>
            </a:extLst>
          </p:cNvPr>
          <p:cNvSpPr>
            <a:spLocks noGrp="1"/>
          </p:cNvSpPr>
          <p:nvPr>
            <p:ph type="title"/>
          </p:nvPr>
        </p:nvSpPr>
        <p:spPr>
          <a:xfrm>
            <a:off x="2299252" y="210275"/>
            <a:ext cx="9597887"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325CCC7-9BE2-40D1-A5FB-CBE3971BC6CB}"/>
              </a:ext>
            </a:extLst>
          </p:cNvPr>
          <p:cNvSpPr>
            <a:spLocks noGrp="1"/>
          </p:cNvSpPr>
          <p:nvPr>
            <p:ph idx="1"/>
          </p:nvPr>
        </p:nvSpPr>
        <p:spPr>
          <a:xfrm>
            <a:off x="2299252" y="1825625"/>
            <a:ext cx="9597887" cy="4782344"/>
          </a:xfrm>
          <a:prstGeom prst="rect">
            <a:avLst/>
          </a:prstGeom>
        </p:spPr>
        <p:txBody>
          <a:bodyPr/>
          <a:lstStyle>
            <a:lvl1pPr>
              <a:buClr>
                <a:srgbClr val="3CB6A2"/>
              </a:buClr>
              <a:defRPr/>
            </a:lvl1pPr>
            <a:lvl2pPr>
              <a:buClr>
                <a:srgbClr val="3CB6A2"/>
              </a:buClr>
              <a:defRPr/>
            </a:lvl2pPr>
            <a:lvl3pPr>
              <a:buClr>
                <a:srgbClr val="3CB6A2"/>
              </a:buClr>
              <a:defRPr/>
            </a:lvl3pPr>
            <a:lvl4pPr>
              <a:buClr>
                <a:srgbClr val="3CB6A2"/>
              </a:buClr>
              <a:defRPr/>
            </a:lvl4pPr>
            <a:lvl5pPr>
              <a:buClr>
                <a:srgbClr val="3CB6A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a:extLst>
              <a:ext uri="{FF2B5EF4-FFF2-40B4-BE49-F238E27FC236}">
                <a16:creationId xmlns:a16="http://schemas.microsoft.com/office/drawing/2014/main" id="{CF78A466-E297-4251-B81A-91409C3097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3195965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F7B4-D3C2-418D-A1D0-D028BCA1340E}"/>
              </a:ext>
            </a:extLst>
          </p:cNvPr>
          <p:cNvSpPr>
            <a:spLocks noGrp="1"/>
          </p:cNvSpPr>
          <p:nvPr>
            <p:ph type="title"/>
          </p:nvPr>
        </p:nvSpPr>
        <p:spPr>
          <a:xfrm>
            <a:off x="2325757" y="230153"/>
            <a:ext cx="9495182"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sp>
        <p:nvSpPr>
          <p:cNvPr id="4" name="Content Placeholder 3">
            <a:extLst>
              <a:ext uri="{FF2B5EF4-FFF2-40B4-BE49-F238E27FC236}">
                <a16:creationId xmlns:a16="http://schemas.microsoft.com/office/drawing/2014/main" id="{6B5FB74F-B287-4297-8B35-973CDFD7BCF7}"/>
              </a:ext>
            </a:extLst>
          </p:cNvPr>
          <p:cNvSpPr>
            <a:spLocks noGrp="1"/>
          </p:cNvSpPr>
          <p:nvPr>
            <p:ph sz="half" idx="2"/>
          </p:nvPr>
        </p:nvSpPr>
        <p:spPr>
          <a:xfrm>
            <a:off x="7185990" y="1825625"/>
            <a:ext cx="4625009" cy="4802222"/>
          </a:xfrm>
          <a:prstGeom prst="rect">
            <a:avLst/>
          </a:prstGeom>
        </p:spPr>
        <p:txBody>
          <a:bodyPr/>
          <a:lstStyle>
            <a:lvl1pPr>
              <a:buClr>
                <a:srgbClr val="3CB6A2"/>
              </a:buClr>
              <a:defRPr>
                <a:solidFill>
                  <a:schemeClr val="tx1"/>
                </a:solidFill>
              </a:defRPr>
            </a:lvl1pPr>
            <a:lvl2pPr>
              <a:buClr>
                <a:srgbClr val="3CB6A2"/>
              </a:buClr>
              <a:defRPr>
                <a:solidFill>
                  <a:schemeClr val="tx1"/>
                </a:solidFill>
              </a:defRPr>
            </a:lvl2pPr>
            <a:lvl3pPr>
              <a:buClr>
                <a:srgbClr val="3CB6A2"/>
              </a:buClr>
              <a:defRPr>
                <a:solidFill>
                  <a:schemeClr val="tx1"/>
                </a:solidFill>
              </a:defRPr>
            </a:lvl3pPr>
            <a:lvl4pPr>
              <a:buClr>
                <a:srgbClr val="3CB6A2"/>
              </a:buClr>
              <a:defRPr>
                <a:solidFill>
                  <a:schemeClr val="tx1"/>
                </a:solidFill>
              </a:defRPr>
            </a:lvl4pPr>
            <a:lvl5pPr>
              <a:buClr>
                <a:srgbClr val="3CB6A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a:extLst>
              <a:ext uri="{FF2B5EF4-FFF2-40B4-BE49-F238E27FC236}">
                <a16:creationId xmlns:a16="http://schemas.microsoft.com/office/drawing/2014/main" id="{EFB9D36F-02D9-4617-AAB0-52BB60C36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
        <p:nvSpPr>
          <p:cNvPr id="10" name="Content Placeholder 3">
            <a:extLst>
              <a:ext uri="{FF2B5EF4-FFF2-40B4-BE49-F238E27FC236}">
                <a16:creationId xmlns:a16="http://schemas.microsoft.com/office/drawing/2014/main" id="{AB727E05-5651-4987-AFD5-2D4A19546DAE}"/>
              </a:ext>
            </a:extLst>
          </p:cNvPr>
          <p:cNvSpPr>
            <a:spLocks noGrp="1"/>
          </p:cNvSpPr>
          <p:nvPr>
            <p:ph sz="half" idx="10"/>
          </p:nvPr>
        </p:nvSpPr>
        <p:spPr>
          <a:xfrm>
            <a:off x="2325757" y="1825625"/>
            <a:ext cx="4625009" cy="4802222"/>
          </a:xfrm>
          <a:prstGeom prst="rect">
            <a:avLst/>
          </a:prstGeom>
        </p:spPr>
        <p:txBody>
          <a:bodyPr/>
          <a:lstStyle>
            <a:lvl1pPr>
              <a:buClr>
                <a:srgbClr val="3CB6A2"/>
              </a:buClr>
              <a:defRPr/>
            </a:lvl1pPr>
            <a:lvl2pPr>
              <a:buClr>
                <a:srgbClr val="3CB6A2"/>
              </a:buClr>
              <a:defRPr/>
            </a:lvl2pPr>
            <a:lvl3pPr>
              <a:buClr>
                <a:srgbClr val="3CB6A2"/>
              </a:buClr>
              <a:defRPr/>
            </a:lvl3pPr>
            <a:lvl4pPr>
              <a:buClr>
                <a:srgbClr val="3CB6A2"/>
              </a:buClr>
              <a:defRPr/>
            </a:lvl4pPr>
            <a:lvl5pPr>
              <a:buClr>
                <a:srgbClr val="3CB6A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02552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097006-74DC-426A-A633-B1DD8E2D6391}"/>
              </a:ext>
            </a:extLst>
          </p:cNvPr>
          <p:cNvSpPr>
            <a:spLocks noGrp="1"/>
          </p:cNvSpPr>
          <p:nvPr>
            <p:ph sz="half" idx="2"/>
          </p:nvPr>
        </p:nvSpPr>
        <p:spPr>
          <a:xfrm>
            <a:off x="2299252" y="1744799"/>
            <a:ext cx="9597887" cy="4902925"/>
          </a:xfrm>
          <a:prstGeom prst="rect">
            <a:avLst/>
          </a:prstGeom>
        </p:spPr>
        <p:txBody>
          <a:bodyPr/>
          <a:lstStyle>
            <a:lvl1pPr marL="0" indent="0">
              <a:buNone/>
              <a:defRPr/>
            </a:lvl1pPr>
          </a:lstStyle>
          <a:p>
            <a:pPr lvl="0"/>
            <a:r>
              <a:rPr lang="en-US"/>
              <a:t>Edit Master text styles</a:t>
            </a:r>
          </a:p>
        </p:txBody>
      </p:sp>
      <p:sp>
        <p:nvSpPr>
          <p:cNvPr id="10" name="Title 1">
            <a:extLst>
              <a:ext uri="{FF2B5EF4-FFF2-40B4-BE49-F238E27FC236}">
                <a16:creationId xmlns:a16="http://schemas.microsoft.com/office/drawing/2014/main" id="{6EDBA7EF-8481-4BA9-BFD7-06717EA5E9C1}"/>
              </a:ext>
            </a:extLst>
          </p:cNvPr>
          <p:cNvSpPr>
            <a:spLocks noGrp="1"/>
          </p:cNvSpPr>
          <p:nvPr>
            <p:ph type="title"/>
          </p:nvPr>
        </p:nvSpPr>
        <p:spPr>
          <a:xfrm>
            <a:off x="2299252" y="210275"/>
            <a:ext cx="9597887"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E9DDF551-1880-49EA-9B2E-496C206A47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3355457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96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184F-C6F8-4D72-902F-8FC1D52FAB52}"/>
              </a:ext>
            </a:extLst>
          </p:cNvPr>
          <p:cNvSpPr>
            <a:spLocks noGrp="1"/>
          </p:cNvSpPr>
          <p:nvPr>
            <p:ph type="title"/>
          </p:nvPr>
        </p:nvSpPr>
        <p:spPr>
          <a:xfrm>
            <a:off x="2263153" y="278296"/>
            <a:ext cx="3932237" cy="1600200"/>
          </a:xfrm>
          <a:prstGeom prst="rect">
            <a:avLst/>
          </a:prstGeom>
        </p:spPr>
        <p:txBody>
          <a:bodyPr anchor="ctr">
            <a:noAutofit/>
          </a:bodyPr>
          <a:lstStyle>
            <a:lvl1pPr>
              <a:defRPr sz="4000" b="0">
                <a:latin typeface="Akzidenz-Grotesk Pro Bold" panose="02000803050000020004" pitchFamily="50"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A302BEB-9D9A-4171-932B-7DDCF80CE8E8}"/>
              </a:ext>
            </a:extLst>
          </p:cNvPr>
          <p:cNvSpPr>
            <a:spLocks noGrp="1"/>
          </p:cNvSpPr>
          <p:nvPr>
            <p:ph idx="1"/>
          </p:nvPr>
        </p:nvSpPr>
        <p:spPr>
          <a:xfrm>
            <a:off x="6311348" y="278296"/>
            <a:ext cx="5660266" cy="6311347"/>
          </a:xfrm>
          <a:prstGeom prst="rect">
            <a:avLst/>
          </a:prstGeom>
        </p:spPr>
        <p:txBody>
          <a:bodyPr>
            <a:normAutofit/>
          </a:bodyPr>
          <a:lstStyle>
            <a:lvl1pPr>
              <a:buClr>
                <a:srgbClr val="3CB6A2"/>
              </a:buClr>
              <a:defRPr sz="2800"/>
            </a:lvl1pPr>
            <a:lvl2pPr>
              <a:buClr>
                <a:srgbClr val="3CB6A2"/>
              </a:buClr>
              <a:defRPr sz="2400"/>
            </a:lvl2pPr>
            <a:lvl3pPr>
              <a:buClr>
                <a:srgbClr val="3CB6A2"/>
              </a:buClr>
              <a:defRPr sz="2000"/>
            </a:lvl3pPr>
            <a:lvl4pPr>
              <a:buClr>
                <a:srgbClr val="3CB6A2"/>
              </a:buClr>
              <a:defRPr sz="1800"/>
            </a:lvl4pPr>
            <a:lvl5pPr>
              <a:buClr>
                <a:srgbClr val="3CB6A2"/>
              </a:buCl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30DE8742-DBA5-42AA-9054-84585E6D5DB8}"/>
              </a:ext>
            </a:extLst>
          </p:cNvPr>
          <p:cNvSpPr>
            <a:spLocks noGrp="1"/>
          </p:cNvSpPr>
          <p:nvPr>
            <p:ph type="body" sz="half" idx="2"/>
          </p:nvPr>
        </p:nvSpPr>
        <p:spPr>
          <a:xfrm>
            <a:off x="2263153" y="1878496"/>
            <a:ext cx="3932237" cy="470120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a:extLst>
              <a:ext uri="{FF2B5EF4-FFF2-40B4-BE49-F238E27FC236}">
                <a16:creationId xmlns:a16="http://schemas.microsoft.com/office/drawing/2014/main" id="{ABFC8CBB-99E6-4626-8639-568F20E9E6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2539996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E4E79E-34F3-472D-8A68-30A1E78B8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772639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D812-8EF2-459E-B1BB-2CE833D35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76F7E4-D3EB-406C-A354-E37697428C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1D023-29E3-4D61-8BB3-BD64B34C5024}"/>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5" name="Footer Placeholder 4">
            <a:extLst>
              <a:ext uri="{FF2B5EF4-FFF2-40B4-BE49-F238E27FC236}">
                <a16:creationId xmlns:a16="http://schemas.microsoft.com/office/drawing/2014/main" id="{37FAC603-1CC5-4BC2-9374-184B93BD4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A92C7-D73B-4327-8423-ED70B2070315}"/>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4222712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692688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DCD2-973A-42F9-BE7B-59987445B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58928-A71F-4465-B67E-A3BA3F9705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F6739-1E52-4788-BEA7-0FB9C09105B0}"/>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5" name="Footer Placeholder 4">
            <a:extLst>
              <a:ext uri="{FF2B5EF4-FFF2-40B4-BE49-F238E27FC236}">
                <a16:creationId xmlns:a16="http://schemas.microsoft.com/office/drawing/2014/main" id="{9FF90050-7B7C-4D59-91CE-7751EAC22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1CB66-E0E4-46BE-A50B-05C932F3A5CC}"/>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81028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B873-DBD8-4D2E-8338-10E51D27C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A50CE-92E6-42BB-82FE-BB0FDA157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DE397F-DABB-4C7D-818B-4508E32621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A73E5B-83BF-414D-9DB3-0CA6F2CD8CAD}"/>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6" name="Footer Placeholder 5">
            <a:extLst>
              <a:ext uri="{FF2B5EF4-FFF2-40B4-BE49-F238E27FC236}">
                <a16:creationId xmlns:a16="http://schemas.microsoft.com/office/drawing/2014/main" id="{2328FAC0-179D-43D5-ABA2-D1F4D5199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7A6880-B267-425A-A23F-FD7712459EAF}"/>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373533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2741-31D3-4DB0-8D7A-A41C5FA99B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036A1-41A1-4BF1-9024-9A0C3DEB9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1E36D-7373-4F1B-BD56-5BD80E67AC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5AA8AE-A9AA-4F7C-8A01-15B9FEC75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7FFFC3-3548-42C3-BEA2-3A348867B4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0CCD1A-AD11-447B-B17C-09B0FFA7402A}"/>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8" name="Footer Placeholder 7">
            <a:extLst>
              <a:ext uri="{FF2B5EF4-FFF2-40B4-BE49-F238E27FC236}">
                <a16:creationId xmlns:a16="http://schemas.microsoft.com/office/drawing/2014/main" id="{0B15E722-4D99-42E1-B883-ABBF79BCEB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152FB0-CCF3-427E-BC1A-41350BBCE2BA}"/>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364527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5E2E-9811-4E57-B7B7-B434EBE173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3D0007-E222-4A86-B8CB-97AF5C90A347}"/>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4" name="Footer Placeholder 3">
            <a:extLst>
              <a:ext uri="{FF2B5EF4-FFF2-40B4-BE49-F238E27FC236}">
                <a16:creationId xmlns:a16="http://schemas.microsoft.com/office/drawing/2014/main" id="{6A4D4FDB-6303-40C1-BD07-0B6982444D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6DFA46-F312-47E9-AC4F-18518102C7BB}"/>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265565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9BAFEC-E053-4F6D-AFCA-27BB949FE75E}"/>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3" name="Footer Placeholder 2">
            <a:extLst>
              <a:ext uri="{FF2B5EF4-FFF2-40B4-BE49-F238E27FC236}">
                <a16:creationId xmlns:a16="http://schemas.microsoft.com/office/drawing/2014/main" id="{AD0A80BF-F489-4EFA-AD06-01E707A92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1378B2-80D6-455A-9F60-C50D67CB1721}"/>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76395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0B97B-F985-40DF-88BA-D304407BF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83361-C2E4-4FD2-A64F-4565DE52A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4C380E-3B9F-4DB7-B065-E1892706F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A50C9-C211-45B9-991D-0367D7068293}"/>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6" name="Footer Placeholder 5">
            <a:extLst>
              <a:ext uri="{FF2B5EF4-FFF2-40B4-BE49-F238E27FC236}">
                <a16:creationId xmlns:a16="http://schemas.microsoft.com/office/drawing/2014/main" id="{4D4883E4-AF36-40E2-ADAF-3D4125F25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DC9E4-4908-41F9-9225-739F519A3A6A}"/>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3393584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EE06-906A-443B-8C37-D0E12AF2B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B471CD-A35D-4ED3-B82F-609E1A378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47EB7A-7550-47E4-AFF8-2C78CF57A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78E52-F6CD-424D-939D-2F069E8C7A0C}"/>
              </a:ext>
            </a:extLst>
          </p:cNvPr>
          <p:cNvSpPr>
            <a:spLocks noGrp="1"/>
          </p:cNvSpPr>
          <p:nvPr>
            <p:ph type="dt" sz="half" idx="10"/>
          </p:nvPr>
        </p:nvSpPr>
        <p:spPr/>
        <p:txBody>
          <a:bodyPr/>
          <a:lstStyle/>
          <a:p>
            <a:fld id="{D1C7821B-A15B-4301-B120-0B836A513A58}" type="datetimeFigureOut">
              <a:rPr lang="en-US" smtClean="0"/>
              <a:t>5/17/2022</a:t>
            </a:fld>
            <a:endParaRPr lang="en-US"/>
          </a:p>
        </p:txBody>
      </p:sp>
      <p:sp>
        <p:nvSpPr>
          <p:cNvPr id="6" name="Footer Placeholder 5">
            <a:extLst>
              <a:ext uri="{FF2B5EF4-FFF2-40B4-BE49-F238E27FC236}">
                <a16:creationId xmlns:a16="http://schemas.microsoft.com/office/drawing/2014/main" id="{63DC6F7E-C2C2-41C7-BA43-E7288D05C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2A277-62D0-4545-B1E8-1FC9E0E500AB}"/>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332441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EE2B2-07D5-4E07-B4DE-3F2C3F157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347EBE-C191-4BF0-96A0-EA7E83A61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6CC9F-1A2F-4B59-90EC-740D8AA04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7821B-A15B-4301-B120-0B836A513A58}" type="datetimeFigureOut">
              <a:rPr lang="en-US" smtClean="0"/>
              <a:t>5/17/2022</a:t>
            </a:fld>
            <a:endParaRPr lang="en-US"/>
          </a:p>
        </p:txBody>
      </p:sp>
      <p:sp>
        <p:nvSpPr>
          <p:cNvPr id="5" name="Footer Placeholder 4">
            <a:extLst>
              <a:ext uri="{FF2B5EF4-FFF2-40B4-BE49-F238E27FC236}">
                <a16:creationId xmlns:a16="http://schemas.microsoft.com/office/drawing/2014/main" id="{07A54B38-4424-4522-9013-9D3C44607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E6FF3-B3F8-470B-8D7D-23AC7EB76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9B0C4-D02C-4880-B21D-8EB8ADF29B90}" type="slidenum">
              <a:rPr lang="en-US" smtClean="0"/>
              <a:t>‹#›</a:t>
            </a:fld>
            <a:endParaRPr lang="en-US"/>
          </a:p>
        </p:txBody>
      </p:sp>
    </p:spTree>
    <p:extLst>
      <p:ext uri="{BB962C8B-B14F-4D97-AF65-F5344CB8AC3E}">
        <p14:creationId xmlns:p14="http://schemas.microsoft.com/office/powerpoint/2010/main" val="379497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2F77F-09A4-4F95-BF22-534E7EAF5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BCEB595-FA11-4394-BC34-620409DBA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979430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dmu.ac.uk/current-students/student-support/exams-deferrals-regulations-policies/deferral-of-assessments.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6.png"/><Relationship Id="rId7" Type="http://schemas.openxmlformats.org/officeDocument/2006/relationships/customXml" Target="../ink/ink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emontfortuniversity.sharepoint.com/sites/DMUHome/staff_news/Documents/Block%20Staff%20Toolkit/DeColonising%20DMU%20support%20docs/Improving%20Communication-%20Readability.pdf"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hyperlink" Target="https://en.wikipedia.org/wiki/Flesch%E2%80%93Kincaid_readability_tests" TargetMode="External"/><Relationship Id="rId5" Type="http://schemas.openxmlformats.org/officeDocument/2006/relationships/hyperlink" Target="https://support.microsoft.com/en-us/office/get-your-document-s-readability-and-level-statistics-85b4969e-e80a-4777-8dd3-f7fc3c8b3fd2" TargetMode="External"/><Relationship Id="rId4" Type="http://schemas.openxmlformats.org/officeDocument/2006/relationships/hyperlink" Target="http://www.plainenglish.co.u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www.dmu.ac.uk/decolonis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7428-BBD6-4600-9AAE-1A1B898C74AC}"/>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9A0D8CF-7803-4866-9442-31D47890627B}"/>
              </a:ext>
            </a:extLst>
          </p:cNvPr>
          <p:cNvSpPr>
            <a:spLocks noGrp="1"/>
          </p:cNvSpPr>
          <p:nvPr>
            <p:ph type="subTitle" idx="1"/>
          </p:nvPr>
        </p:nvSpPr>
        <p:spPr/>
        <p:txBody>
          <a:bodyPr/>
          <a:lstStyle/>
          <a:p>
            <a:endParaRPr lang="en-GB"/>
          </a:p>
        </p:txBody>
      </p:sp>
      <p:pic>
        <p:nvPicPr>
          <p:cNvPr id="4" name="Picture 1">
            <a:extLst>
              <a:ext uri="{FF2B5EF4-FFF2-40B4-BE49-F238E27FC236}">
                <a16:creationId xmlns:a16="http://schemas.microsoft.com/office/drawing/2014/main" id="{D7B6F58A-33AD-4900-9B8D-862DE7C44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D8F9586-E367-4FFB-A74C-DBEB023FB44C}"/>
              </a:ext>
            </a:extLst>
          </p:cNvPr>
          <p:cNvPicPr>
            <a:picLocks noChangeAspect="1"/>
          </p:cNvPicPr>
          <p:nvPr/>
        </p:nvPicPr>
        <p:blipFill>
          <a:blip r:embed="rId4"/>
          <a:stretch>
            <a:fillRect/>
          </a:stretch>
        </p:blipFill>
        <p:spPr>
          <a:xfrm>
            <a:off x="85344" y="793751"/>
            <a:ext cx="12106656" cy="6858000"/>
          </a:xfrm>
          <a:prstGeom prst="rect">
            <a:avLst/>
          </a:prstGeom>
        </p:spPr>
      </p:pic>
      <p:pic>
        <p:nvPicPr>
          <p:cNvPr id="6" name="Picture 7">
            <a:extLst>
              <a:ext uri="{FF2B5EF4-FFF2-40B4-BE49-F238E27FC236}">
                <a16:creationId xmlns:a16="http://schemas.microsoft.com/office/drawing/2014/main" id="{D9538225-ACB9-4A18-BA9E-C19599639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8" y="182563"/>
            <a:ext cx="185261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88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128838" y="365125"/>
            <a:ext cx="9224962" cy="1325563"/>
          </a:xfrm>
        </p:spPr>
        <p:txBody>
          <a:bodyPr/>
          <a:lstStyle/>
          <a:p>
            <a:r>
              <a:rPr lang="en-GB" dirty="0"/>
              <a:t>What makes text more or less readable? (1)</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128837" y="1825625"/>
            <a:ext cx="9224962" cy="4351338"/>
          </a:xfrm>
        </p:spPr>
        <p:txBody>
          <a:bodyPr>
            <a:normAutofit/>
          </a:bodyPr>
          <a:lstStyle/>
          <a:p>
            <a:r>
              <a:rPr lang="en-GB" dirty="0"/>
              <a:t>Physical/</a:t>
            </a:r>
            <a:r>
              <a:rPr lang="en-GB" dirty="0">
                <a:solidFill>
                  <a:srgbClr val="00B050"/>
                </a:solidFill>
              </a:rPr>
              <a:t>visual aspects </a:t>
            </a:r>
            <a:r>
              <a:rPr lang="en-GB" dirty="0"/>
              <a:t>(</a:t>
            </a:r>
            <a:r>
              <a:rPr lang="en-GB" dirty="0">
                <a:latin typeface="Algerian" panose="04020705040A02060702" pitchFamily="82" charset="0"/>
              </a:rPr>
              <a:t>font</a:t>
            </a:r>
            <a:r>
              <a:rPr lang="en-GB" dirty="0"/>
              <a:t>, </a:t>
            </a:r>
            <a:r>
              <a:rPr lang="en-GB" sz="1200" dirty="0"/>
              <a:t>size</a:t>
            </a:r>
            <a:r>
              <a:rPr lang="en-GB" dirty="0"/>
              <a:t>, </a:t>
            </a:r>
            <a:r>
              <a:rPr lang="en-GB" dirty="0">
                <a:solidFill>
                  <a:schemeClr val="accent1"/>
                </a:solidFill>
              </a:rPr>
              <a:t>c</a:t>
            </a:r>
            <a:r>
              <a:rPr lang="en-GB" dirty="0"/>
              <a:t>ol</a:t>
            </a:r>
            <a:r>
              <a:rPr lang="en-GB" dirty="0">
                <a:solidFill>
                  <a:srgbClr val="00B0F0"/>
                </a:solidFill>
              </a:rPr>
              <a:t>o</a:t>
            </a:r>
            <a:r>
              <a:rPr lang="en-GB" dirty="0"/>
              <a:t>u</a:t>
            </a:r>
            <a:r>
              <a:rPr lang="en-GB" dirty="0">
                <a:solidFill>
                  <a:schemeClr val="accent2"/>
                </a:solidFill>
              </a:rPr>
              <a:t>r </a:t>
            </a:r>
            <a:r>
              <a:rPr lang="en-GB" dirty="0"/>
              <a:t>etc.)</a:t>
            </a:r>
          </a:p>
          <a:p>
            <a:r>
              <a:rPr lang="en-GB" dirty="0">
                <a:solidFill>
                  <a:srgbClr val="00B050"/>
                </a:solidFill>
              </a:rPr>
              <a:t>Layout</a:t>
            </a:r>
            <a:r>
              <a:rPr lang="en-GB" dirty="0"/>
              <a:t> (columns, spacing, line spacing)</a:t>
            </a:r>
          </a:p>
          <a:p>
            <a:r>
              <a:rPr lang="en-US" dirty="0">
                <a:solidFill>
                  <a:srgbClr val="00B050"/>
                </a:solidFill>
              </a:rPr>
              <a:t>Long sentences</a:t>
            </a:r>
          </a:p>
          <a:p>
            <a:r>
              <a:rPr lang="en-US" dirty="0"/>
              <a:t>Sentences with </a:t>
            </a:r>
            <a:r>
              <a:rPr lang="en-US" dirty="0">
                <a:solidFill>
                  <a:srgbClr val="00B050"/>
                </a:solidFill>
              </a:rPr>
              <a:t>lots of clauses </a:t>
            </a:r>
            <a:r>
              <a:rPr lang="en-US" dirty="0"/>
              <a:t>(using lots of commas often indicates this kind of sentence)</a:t>
            </a:r>
          </a:p>
          <a:p>
            <a:endParaRPr lang="en-GB" dirty="0"/>
          </a:p>
        </p:txBody>
      </p:sp>
      <p:pic>
        <p:nvPicPr>
          <p:cNvPr id="5" name="Picture 4">
            <a:extLst>
              <a:ext uri="{FF2B5EF4-FFF2-40B4-BE49-F238E27FC236}">
                <a16:creationId xmlns:a16="http://schemas.microsoft.com/office/drawing/2014/main" id="{22C2DCFA-AF04-43C8-BBAD-A40D437B60B6}"/>
              </a:ext>
            </a:extLst>
          </p:cNvPr>
          <p:cNvPicPr>
            <a:picLocks noChangeAspect="1"/>
          </p:cNvPicPr>
          <p:nvPr/>
        </p:nvPicPr>
        <p:blipFill>
          <a:blip r:embed="rId3"/>
          <a:stretch>
            <a:fillRect/>
          </a:stretch>
        </p:blipFill>
        <p:spPr>
          <a:xfrm>
            <a:off x="0" y="0"/>
            <a:ext cx="2109216" cy="6858000"/>
          </a:xfrm>
          <a:prstGeom prst="rect">
            <a:avLst/>
          </a:prstGeom>
        </p:spPr>
      </p:pic>
    </p:spTree>
    <p:extLst>
      <p:ext uri="{BB962C8B-B14F-4D97-AF65-F5344CB8AC3E}">
        <p14:creationId xmlns:p14="http://schemas.microsoft.com/office/powerpoint/2010/main" val="438166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128838" y="365125"/>
            <a:ext cx="9224962" cy="1325563"/>
          </a:xfrm>
        </p:spPr>
        <p:txBody>
          <a:bodyPr/>
          <a:lstStyle/>
          <a:p>
            <a:r>
              <a:rPr lang="en-GB" dirty="0"/>
              <a:t>What makes text more or less readable? (2)</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128837" y="1825625"/>
            <a:ext cx="9224962" cy="4351338"/>
          </a:xfrm>
        </p:spPr>
        <p:txBody>
          <a:bodyPr>
            <a:normAutofit/>
          </a:bodyPr>
          <a:lstStyle/>
          <a:p>
            <a:r>
              <a:rPr lang="en-US" dirty="0"/>
              <a:t>Complex, multi-syllable </a:t>
            </a:r>
            <a:r>
              <a:rPr lang="en-US" dirty="0">
                <a:solidFill>
                  <a:srgbClr val="00B050"/>
                </a:solidFill>
              </a:rPr>
              <a:t>vocabulary</a:t>
            </a:r>
          </a:p>
          <a:p>
            <a:r>
              <a:rPr lang="en-US" dirty="0">
                <a:solidFill>
                  <a:srgbClr val="00B050"/>
                </a:solidFill>
              </a:rPr>
              <a:t>Idiom</a:t>
            </a:r>
            <a:r>
              <a:rPr lang="en-US" dirty="0"/>
              <a:t>atic English e.g. “raining cats and dogs”</a:t>
            </a:r>
          </a:p>
          <a:p>
            <a:r>
              <a:rPr lang="en-US" dirty="0"/>
              <a:t>Words that have </a:t>
            </a:r>
            <a:r>
              <a:rPr lang="en-US" dirty="0">
                <a:solidFill>
                  <a:srgbClr val="00B050"/>
                </a:solidFill>
              </a:rPr>
              <a:t>more than one meaning </a:t>
            </a:r>
            <a:r>
              <a:rPr lang="en-US" dirty="0"/>
              <a:t>e.g. “mean”</a:t>
            </a:r>
          </a:p>
          <a:p>
            <a:r>
              <a:rPr lang="en-US" dirty="0">
                <a:solidFill>
                  <a:srgbClr val="00B050"/>
                </a:solidFill>
              </a:rPr>
              <a:t>Passive voice </a:t>
            </a:r>
            <a:r>
              <a:rPr lang="en-US" dirty="0"/>
              <a:t>e.g. “a decision has been made” (passive voice) vs. “we have decided” (active voice)</a:t>
            </a:r>
          </a:p>
          <a:p>
            <a:endParaRPr lang="en-GB" dirty="0"/>
          </a:p>
        </p:txBody>
      </p:sp>
      <p:pic>
        <p:nvPicPr>
          <p:cNvPr id="5" name="Picture 4">
            <a:extLst>
              <a:ext uri="{FF2B5EF4-FFF2-40B4-BE49-F238E27FC236}">
                <a16:creationId xmlns:a16="http://schemas.microsoft.com/office/drawing/2014/main" id="{22C2DCFA-AF04-43C8-BBAD-A40D437B60B6}"/>
              </a:ext>
            </a:extLst>
          </p:cNvPr>
          <p:cNvPicPr>
            <a:picLocks noChangeAspect="1"/>
          </p:cNvPicPr>
          <p:nvPr/>
        </p:nvPicPr>
        <p:blipFill>
          <a:blip r:embed="rId3"/>
          <a:stretch>
            <a:fillRect/>
          </a:stretch>
        </p:blipFill>
        <p:spPr>
          <a:xfrm>
            <a:off x="0" y="0"/>
            <a:ext cx="2109216" cy="6858000"/>
          </a:xfrm>
          <a:prstGeom prst="rect">
            <a:avLst/>
          </a:prstGeom>
        </p:spPr>
      </p:pic>
    </p:spTree>
    <p:extLst>
      <p:ext uri="{BB962C8B-B14F-4D97-AF65-F5344CB8AC3E}">
        <p14:creationId xmlns:p14="http://schemas.microsoft.com/office/powerpoint/2010/main" val="4260956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171700" y="365125"/>
            <a:ext cx="9182100" cy="1325563"/>
          </a:xfrm>
        </p:spPr>
        <p:txBody>
          <a:bodyPr/>
          <a:lstStyle/>
          <a:p>
            <a:r>
              <a:rPr lang="en-GB" dirty="0"/>
              <a:t>Format (the wall of text edition)</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100262" y="1825625"/>
            <a:ext cx="9253537" cy="4351338"/>
          </a:xfrm>
        </p:spPr>
        <p:txBody>
          <a:bodyPr/>
          <a:lstStyle/>
          <a:p>
            <a:r>
              <a:rPr lang="en-GB" dirty="0"/>
              <a:t>Use bullets to highlight only key info.</a:t>
            </a:r>
          </a:p>
          <a:p>
            <a:r>
              <a:rPr lang="en-GB" dirty="0"/>
              <a:t>If you use lots of long sentences, putting them as bullet points really doesn’t help to make them more readable.</a:t>
            </a:r>
          </a:p>
          <a:p>
            <a:r>
              <a:rPr lang="en-GB" dirty="0"/>
              <a:t>If you use lots of bullet points the effect of highlighting key information is lost.</a:t>
            </a:r>
          </a:p>
          <a:p>
            <a:r>
              <a:rPr lang="en-GB" dirty="0"/>
              <a:t>Like I’m doing in this slide, I’ve bullet pointed each sentence, but it’s really not helping the readability, is it?</a:t>
            </a:r>
          </a:p>
          <a:p>
            <a:r>
              <a:rPr lang="en-GB" dirty="0"/>
              <a:t>You may even have stopped reading the bullet points on this slide by now and who could blame you?</a:t>
            </a:r>
          </a:p>
        </p:txBody>
      </p:sp>
      <p:pic>
        <p:nvPicPr>
          <p:cNvPr id="5" name="Picture 4">
            <a:extLst>
              <a:ext uri="{FF2B5EF4-FFF2-40B4-BE49-F238E27FC236}">
                <a16:creationId xmlns:a16="http://schemas.microsoft.com/office/drawing/2014/main" id="{488B1747-7CCA-4600-9786-554BCBC4A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988" y="1315797"/>
            <a:ext cx="1520411" cy="1019655"/>
          </a:xfrm>
          <a:prstGeom prst="rect">
            <a:avLst/>
          </a:prstGeom>
        </p:spPr>
      </p:pic>
      <p:pic>
        <p:nvPicPr>
          <p:cNvPr id="4" name="Picture 3">
            <a:extLst>
              <a:ext uri="{FF2B5EF4-FFF2-40B4-BE49-F238E27FC236}">
                <a16:creationId xmlns:a16="http://schemas.microsoft.com/office/drawing/2014/main" id="{06D84514-823C-4E34-B177-4110619C9A42}"/>
              </a:ext>
            </a:extLst>
          </p:cNvPr>
          <p:cNvPicPr>
            <a:picLocks noChangeAspect="1"/>
          </p:cNvPicPr>
          <p:nvPr/>
        </p:nvPicPr>
        <p:blipFill>
          <a:blip r:embed="rId4"/>
          <a:stretch>
            <a:fillRect/>
          </a:stretch>
        </p:blipFill>
        <p:spPr>
          <a:xfrm>
            <a:off x="-8954" y="0"/>
            <a:ext cx="2109216" cy="6858000"/>
          </a:xfrm>
          <a:prstGeom prst="rect">
            <a:avLst/>
          </a:prstGeom>
        </p:spPr>
      </p:pic>
    </p:spTree>
    <p:extLst>
      <p:ext uri="{BB962C8B-B14F-4D97-AF65-F5344CB8AC3E}">
        <p14:creationId xmlns:p14="http://schemas.microsoft.com/office/powerpoint/2010/main" val="242237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057400" y="365125"/>
            <a:ext cx="9296400" cy="1325563"/>
          </a:xfrm>
        </p:spPr>
        <p:txBody>
          <a:bodyPr/>
          <a:lstStyle/>
          <a:p>
            <a:r>
              <a:rPr lang="en-GB" dirty="0"/>
              <a:t>Format</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057400" y="1825625"/>
            <a:ext cx="9296400" cy="4351338"/>
          </a:xfrm>
        </p:spPr>
        <p:txBody>
          <a:bodyPr/>
          <a:lstStyle/>
          <a:p>
            <a:pPr marL="0" indent="0">
              <a:buNone/>
            </a:pPr>
            <a:r>
              <a:rPr lang="en-GB" b="1" dirty="0"/>
              <a:t>Use headings</a:t>
            </a:r>
          </a:p>
          <a:p>
            <a:r>
              <a:rPr lang="en-GB" dirty="0"/>
              <a:t>Use short bullet points to highlight only key info.</a:t>
            </a:r>
          </a:p>
          <a:p>
            <a:r>
              <a:rPr lang="en-GB" b="1" dirty="0"/>
              <a:t>Bold</a:t>
            </a:r>
            <a:r>
              <a:rPr lang="en-GB" dirty="0"/>
              <a:t> works too.</a:t>
            </a:r>
          </a:p>
          <a:p>
            <a:r>
              <a:rPr lang="en-GB" dirty="0">
                <a:highlight>
                  <a:srgbClr val="FFFF00"/>
                </a:highlight>
              </a:rPr>
              <a:t>Colour</a:t>
            </a:r>
            <a:r>
              <a:rPr lang="en-GB" dirty="0"/>
              <a:t> works too.</a:t>
            </a:r>
          </a:p>
          <a:p>
            <a:endParaRPr lang="en-GB" dirty="0"/>
          </a:p>
        </p:txBody>
      </p:sp>
      <p:pic>
        <p:nvPicPr>
          <p:cNvPr id="5" name="Picture 4">
            <a:extLst>
              <a:ext uri="{FF2B5EF4-FFF2-40B4-BE49-F238E27FC236}">
                <a16:creationId xmlns:a16="http://schemas.microsoft.com/office/drawing/2014/main" id="{C7728037-26F1-4CE8-A977-1EA498DA5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1" y="1584771"/>
            <a:ext cx="2119998" cy="3024530"/>
          </a:xfrm>
          <a:prstGeom prst="rect">
            <a:avLst/>
          </a:prstGeom>
        </p:spPr>
      </p:pic>
      <p:pic>
        <p:nvPicPr>
          <p:cNvPr id="4" name="Picture 3">
            <a:extLst>
              <a:ext uri="{FF2B5EF4-FFF2-40B4-BE49-F238E27FC236}">
                <a16:creationId xmlns:a16="http://schemas.microsoft.com/office/drawing/2014/main" id="{9551ADFE-B277-483B-A47C-B9CAC269B69A}"/>
              </a:ext>
            </a:extLst>
          </p:cNvPr>
          <p:cNvPicPr>
            <a:picLocks noChangeAspect="1"/>
          </p:cNvPicPr>
          <p:nvPr/>
        </p:nvPicPr>
        <p:blipFill>
          <a:blip r:embed="rId4"/>
          <a:stretch>
            <a:fillRect/>
          </a:stretch>
        </p:blipFill>
        <p:spPr>
          <a:xfrm>
            <a:off x="-51816" y="0"/>
            <a:ext cx="2109216" cy="6858000"/>
          </a:xfrm>
          <a:prstGeom prst="rect">
            <a:avLst/>
          </a:prstGeom>
        </p:spPr>
      </p:pic>
    </p:spTree>
    <p:extLst>
      <p:ext uri="{BB962C8B-B14F-4D97-AF65-F5344CB8AC3E}">
        <p14:creationId xmlns:p14="http://schemas.microsoft.com/office/powerpoint/2010/main" val="552193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109216" y="365125"/>
            <a:ext cx="9244583" cy="1325563"/>
          </a:xfrm>
        </p:spPr>
        <p:txBody>
          <a:bodyPr/>
          <a:lstStyle/>
          <a:p>
            <a:r>
              <a:rPr lang="en-GB" dirty="0"/>
              <a:t>Disability team’s top tips:</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109216" y="1825625"/>
            <a:ext cx="9244583" cy="4351338"/>
          </a:xfrm>
        </p:spPr>
        <p:txBody>
          <a:bodyPr>
            <a:normAutofit/>
          </a:bodyPr>
          <a:lstStyle/>
          <a:p>
            <a:pPr marL="514350" indent="-514350">
              <a:buFont typeface="+mj-lt"/>
              <a:buAutoNum type="arabicPeriod"/>
            </a:pPr>
            <a:r>
              <a:rPr lang="en-GB" dirty="0"/>
              <a:t>“Bite size” blocks of text</a:t>
            </a:r>
          </a:p>
          <a:p>
            <a:pPr marL="514350" indent="-514350">
              <a:buFont typeface="+mj-lt"/>
              <a:buAutoNum type="arabicPeriod"/>
            </a:pPr>
            <a:r>
              <a:rPr lang="en-GB" dirty="0"/>
              <a:t>No irrelevant or unnecessary info.</a:t>
            </a:r>
          </a:p>
          <a:p>
            <a:pPr marL="514350" indent="-514350">
              <a:buFont typeface="+mj-lt"/>
              <a:buAutoNum type="arabicPeriod"/>
            </a:pPr>
            <a:r>
              <a:rPr lang="en-GB" dirty="0"/>
              <a:t>Only answer what is asked unless more detail requested.</a:t>
            </a:r>
          </a:p>
          <a:p>
            <a:endParaRPr lang="en-GB" dirty="0"/>
          </a:p>
          <a:p>
            <a:pPr marL="0" indent="0">
              <a:buNone/>
            </a:pPr>
            <a:r>
              <a:rPr lang="en-GB" dirty="0"/>
              <a:t>Careful use of:</a:t>
            </a:r>
          </a:p>
          <a:p>
            <a:r>
              <a:rPr lang="en-GB" dirty="0"/>
              <a:t>Bullets</a:t>
            </a:r>
          </a:p>
          <a:p>
            <a:r>
              <a:rPr lang="en-GB" dirty="0">
                <a:highlight>
                  <a:srgbClr val="FFFF00"/>
                </a:highlight>
              </a:rPr>
              <a:t>Highlighting &amp; colour</a:t>
            </a:r>
          </a:p>
          <a:p>
            <a:r>
              <a:rPr lang="en-GB" dirty="0"/>
              <a:t>Spacing</a:t>
            </a:r>
          </a:p>
        </p:txBody>
      </p:sp>
      <p:pic>
        <p:nvPicPr>
          <p:cNvPr id="4" name="Picture 3">
            <a:extLst>
              <a:ext uri="{FF2B5EF4-FFF2-40B4-BE49-F238E27FC236}">
                <a16:creationId xmlns:a16="http://schemas.microsoft.com/office/drawing/2014/main" id="{B228DDAE-A22F-47EC-9C9C-0877F6219952}"/>
              </a:ext>
            </a:extLst>
          </p:cNvPr>
          <p:cNvPicPr>
            <a:picLocks noChangeAspect="1"/>
          </p:cNvPicPr>
          <p:nvPr/>
        </p:nvPicPr>
        <p:blipFill>
          <a:blip r:embed="rId3"/>
          <a:stretch>
            <a:fillRect/>
          </a:stretch>
        </p:blipFill>
        <p:spPr>
          <a:xfrm>
            <a:off x="0" y="0"/>
            <a:ext cx="2109216" cy="6858000"/>
          </a:xfrm>
          <a:prstGeom prst="rect">
            <a:avLst/>
          </a:prstGeom>
        </p:spPr>
      </p:pic>
    </p:spTree>
    <p:extLst>
      <p:ext uri="{BB962C8B-B14F-4D97-AF65-F5344CB8AC3E}">
        <p14:creationId xmlns:p14="http://schemas.microsoft.com/office/powerpoint/2010/main" val="2219839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110154" y="365125"/>
            <a:ext cx="9243646" cy="1325563"/>
          </a:xfrm>
        </p:spPr>
        <p:txBody>
          <a:bodyPr/>
          <a:lstStyle/>
          <a:p>
            <a:r>
              <a:rPr lang="en-GB" dirty="0"/>
              <a:t>Here’s an example of a readable email:</a:t>
            </a:r>
          </a:p>
        </p:txBody>
      </p:sp>
      <p:sp>
        <p:nvSpPr>
          <p:cNvPr id="5" name="Content Placeholder 4">
            <a:extLst>
              <a:ext uri="{FF2B5EF4-FFF2-40B4-BE49-F238E27FC236}">
                <a16:creationId xmlns:a16="http://schemas.microsoft.com/office/drawing/2014/main" id="{A1070A30-0BFB-4363-B39D-B16D21336D97}"/>
              </a:ext>
            </a:extLst>
          </p:cNvPr>
          <p:cNvSpPr>
            <a:spLocks noGrp="1"/>
          </p:cNvSpPr>
          <p:nvPr>
            <p:ph idx="1"/>
          </p:nvPr>
        </p:nvSpPr>
        <p:spPr>
          <a:xfrm>
            <a:off x="2471738" y="1825625"/>
            <a:ext cx="8882062" cy="4667250"/>
          </a:xfrm>
        </p:spPr>
        <p:txBody>
          <a:bodyPr>
            <a:normAutofit fontScale="85000" lnSpcReduction="20000"/>
          </a:bodyPr>
          <a:lstStyle/>
          <a:p>
            <a:pPr marL="0" indent="0">
              <a:buNone/>
            </a:pPr>
            <a:r>
              <a:rPr lang="en-GB" sz="3100" dirty="0"/>
              <a:t>Hello XXXXX,</a:t>
            </a:r>
          </a:p>
          <a:p>
            <a:pPr marL="0" indent="0">
              <a:buNone/>
            </a:pPr>
            <a:r>
              <a:rPr lang="en-GB" sz="3100" dirty="0"/>
              <a:t> </a:t>
            </a:r>
          </a:p>
          <a:p>
            <a:pPr marL="0" indent="0">
              <a:buNone/>
            </a:pPr>
            <a:r>
              <a:rPr lang="en-GB" sz="3100" dirty="0"/>
              <a:t>I tried to call you and have just texted you about an update on your assessment.</a:t>
            </a:r>
          </a:p>
          <a:p>
            <a:pPr marL="0" indent="0">
              <a:buNone/>
            </a:pPr>
            <a:r>
              <a:rPr lang="en-GB" sz="3100" dirty="0"/>
              <a:t> </a:t>
            </a:r>
          </a:p>
          <a:p>
            <a:pPr marL="0" indent="0">
              <a:buNone/>
            </a:pPr>
            <a:r>
              <a:rPr lang="en-GB" sz="3100" dirty="0"/>
              <a:t>Please let me know when you are available for a quick phone call.</a:t>
            </a:r>
          </a:p>
          <a:p>
            <a:pPr marL="0" indent="0">
              <a:buNone/>
            </a:pPr>
            <a:r>
              <a:rPr lang="en-GB" sz="3100" dirty="0"/>
              <a:t> </a:t>
            </a:r>
          </a:p>
          <a:p>
            <a:pPr marL="0" indent="0">
              <a:buNone/>
            </a:pPr>
            <a:r>
              <a:rPr lang="en-GB" sz="3100" dirty="0"/>
              <a:t>Or if you prefer to use email, please respond to let me know.</a:t>
            </a:r>
          </a:p>
          <a:p>
            <a:pPr marL="0" indent="0">
              <a:buNone/>
            </a:pPr>
            <a:r>
              <a:rPr lang="en-GB" sz="3100" dirty="0"/>
              <a:t> </a:t>
            </a:r>
          </a:p>
          <a:p>
            <a:pPr marL="0" indent="0">
              <a:buNone/>
            </a:pPr>
            <a:r>
              <a:rPr lang="en-GB" sz="3100" dirty="0"/>
              <a:t>Kind regards,</a:t>
            </a:r>
          </a:p>
          <a:p>
            <a:pPr marL="0" indent="0">
              <a:buNone/>
            </a:pPr>
            <a:r>
              <a:rPr lang="en-GB" sz="3100" dirty="0"/>
              <a:t>XXXXX</a:t>
            </a:r>
          </a:p>
          <a:p>
            <a:endParaRPr lang="en-GB" dirty="0"/>
          </a:p>
        </p:txBody>
      </p:sp>
      <p:pic>
        <p:nvPicPr>
          <p:cNvPr id="4" name="Picture 3">
            <a:extLst>
              <a:ext uri="{FF2B5EF4-FFF2-40B4-BE49-F238E27FC236}">
                <a16:creationId xmlns:a16="http://schemas.microsoft.com/office/drawing/2014/main" id="{9EBEFDA6-407D-4139-B53C-3E085653B9C8}"/>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2212955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757488" y="365125"/>
            <a:ext cx="8596312" cy="1325563"/>
          </a:xfrm>
        </p:spPr>
        <p:txBody>
          <a:bodyPr/>
          <a:lstStyle/>
          <a:p>
            <a:r>
              <a:rPr lang="en-GB" dirty="0"/>
              <a:t>Here’s another example:</a:t>
            </a:r>
          </a:p>
        </p:txBody>
      </p:sp>
      <p:pic>
        <p:nvPicPr>
          <p:cNvPr id="3" name="Picture 2">
            <a:extLst>
              <a:ext uri="{FF2B5EF4-FFF2-40B4-BE49-F238E27FC236}">
                <a16:creationId xmlns:a16="http://schemas.microsoft.com/office/drawing/2014/main" id="{A09CA5A6-B385-454D-9A8D-0191EE9E9E6C}"/>
              </a:ext>
            </a:extLst>
          </p:cNvPr>
          <p:cNvPicPr>
            <a:picLocks noChangeAspect="1"/>
          </p:cNvPicPr>
          <p:nvPr/>
        </p:nvPicPr>
        <p:blipFill>
          <a:blip r:embed="rId3"/>
          <a:stretch>
            <a:fillRect/>
          </a:stretch>
        </p:blipFill>
        <p:spPr>
          <a:xfrm>
            <a:off x="0" y="0"/>
            <a:ext cx="2109216" cy="6858000"/>
          </a:xfrm>
          <a:prstGeom prst="rect">
            <a:avLst/>
          </a:prstGeom>
        </p:spPr>
      </p:pic>
      <p:sp>
        <p:nvSpPr>
          <p:cNvPr id="5" name="Content Placeholder 4">
            <a:extLst>
              <a:ext uri="{FF2B5EF4-FFF2-40B4-BE49-F238E27FC236}">
                <a16:creationId xmlns:a16="http://schemas.microsoft.com/office/drawing/2014/main" id="{242ADA49-623D-4928-A956-5B071F577245}"/>
              </a:ext>
            </a:extLst>
          </p:cNvPr>
          <p:cNvSpPr>
            <a:spLocks noGrp="1"/>
          </p:cNvSpPr>
          <p:nvPr>
            <p:ph idx="1"/>
          </p:nvPr>
        </p:nvSpPr>
        <p:spPr>
          <a:xfrm>
            <a:off x="2109216" y="1825625"/>
            <a:ext cx="9244584" cy="4351338"/>
          </a:xfrm>
        </p:spPr>
        <p:txBody>
          <a:bodyPr>
            <a:normAutofit fontScale="70000" lnSpcReduction="20000"/>
          </a:bodyPr>
          <a:lstStyle/>
          <a:p>
            <a:pPr marL="0" indent="0">
              <a:buNone/>
            </a:pPr>
            <a:r>
              <a:rPr lang="en-GB" dirty="0"/>
              <a:t>Hi XXXX,</a:t>
            </a:r>
          </a:p>
          <a:p>
            <a:pPr marL="0" indent="0">
              <a:buNone/>
            </a:pPr>
            <a:r>
              <a:rPr lang="en-GB" dirty="0"/>
              <a:t>Thanks for your message. I have highlighted the things you need to do </a:t>
            </a:r>
            <a:r>
              <a:rPr lang="en-GB" dirty="0">
                <a:highlight>
                  <a:srgbClr val="FFFF00"/>
                </a:highlight>
              </a:rPr>
              <a:t>in yellow</a:t>
            </a:r>
            <a:r>
              <a:rPr lang="en-GB" dirty="0"/>
              <a:t>.</a:t>
            </a:r>
          </a:p>
          <a:p>
            <a:pPr marL="0" indent="0">
              <a:buNone/>
            </a:pPr>
            <a:r>
              <a:rPr lang="en-GB" dirty="0"/>
              <a:t>There is  information about how to </a:t>
            </a:r>
            <a:r>
              <a:rPr lang="en-GB" dirty="0">
                <a:highlight>
                  <a:srgbClr val="FFFF00"/>
                </a:highlight>
              </a:rPr>
              <a:t>apply for an extension </a:t>
            </a:r>
            <a:r>
              <a:rPr lang="en-GB" dirty="0"/>
              <a:t>here: </a:t>
            </a:r>
            <a:r>
              <a:rPr lang="en-GB" u="sng" dirty="0">
                <a:hlinkClick r:id="rId4"/>
              </a:rPr>
              <a:t>https://www.dmu.ac.uk/current-students/student-support/exams-deferrals-regulations-policies/deferral-of-assessments.aspx</a:t>
            </a:r>
            <a:r>
              <a:rPr lang="en-GB" dirty="0"/>
              <a:t> There is no automatic right to an extension because you have a disability I’m afraid, although we do ask academic staff to consider requests sympathetically. I would suggest that you apply for your extension on the grounds that you are waiting for your assistive technology package and so haven’t had access to the full range of support that you are entitled to yet.</a:t>
            </a:r>
          </a:p>
          <a:p>
            <a:pPr marL="0" indent="0">
              <a:buNone/>
            </a:pPr>
            <a:r>
              <a:rPr lang="en-GB" dirty="0"/>
              <a:t> </a:t>
            </a:r>
          </a:p>
          <a:p>
            <a:pPr marL="0" indent="0">
              <a:buNone/>
            </a:pPr>
            <a:r>
              <a:rPr lang="en-GB" dirty="0"/>
              <a:t>Going forward, </a:t>
            </a:r>
            <a:r>
              <a:rPr lang="en-GB" dirty="0">
                <a:highlight>
                  <a:srgbClr val="FFFF00"/>
                </a:highlight>
              </a:rPr>
              <a:t>please set up regular sessions with your study skills tutor</a:t>
            </a:r>
            <a:r>
              <a:rPr lang="en-GB" dirty="0"/>
              <a:t>. Your DSA support is there to help you manage your time and workload more effectively. I understand why you might cancel sessions when you feel overwhelmed, but not accessing your support is likely to make the situation worse, not better.</a:t>
            </a:r>
          </a:p>
          <a:p>
            <a:pPr marL="0" indent="0">
              <a:buNone/>
            </a:pPr>
            <a:r>
              <a:rPr lang="en-GB" dirty="0"/>
              <a:t>Best wishes,</a:t>
            </a:r>
          </a:p>
          <a:p>
            <a:pPr marL="0" indent="0">
              <a:buNone/>
            </a:pPr>
            <a:r>
              <a:rPr lang="en-GB" dirty="0"/>
              <a:t> XXXX</a:t>
            </a:r>
          </a:p>
          <a:p>
            <a:endParaRPr lang="en-GB" dirty="0"/>
          </a:p>
        </p:txBody>
      </p:sp>
    </p:spTree>
    <p:extLst>
      <p:ext uri="{BB962C8B-B14F-4D97-AF65-F5344CB8AC3E}">
        <p14:creationId xmlns:p14="http://schemas.microsoft.com/office/powerpoint/2010/main" val="393487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343150" y="365125"/>
            <a:ext cx="9010650" cy="1325563"/>
          </a:xfrm>
        </p:spPr>
        <p:txBody>
          <a:bodyPr/>
          <a:lstStyle/>
          <a:p>
            <a:r>
              <a:rPr lang="en-GB" dirty="0"/>
              <a:t>Readability scoring</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143124" y="1825625"/>
            <a:ext cx="9210675" cy="4351338"/>
          </a:xfrm>
        </p:spPr>
        <p:txBody>
          <a:bodyPr/>
          <a:lstStyle/>
          <a:p>
            <a:r>
              <a:rPr lang="en-GB" dirty="0"/>
              <a:t>Reading age of text (not of the person)</a:t>
            </a:r>
          </a:p>
          <a:p>
            <a:r>
              <a:rPr lang="en-GB" dirty="0"/>
              <a:t>Most adults can read text with reading age 11 (6</a:t>
            </a:r>
            <a:r>
              <a:rPr lang="en-GB" baseline="30000" dirty="0"/>
              <a:t>th</a:t>
            </a:r>
            <a:r>
              <a:rPr lang="en-GB" dirty="0"/>
              <a:t> grade)</a:t>
            </a:r>
          </a:p>
        </p:txBody>
      </p:sp>
      <p:pic>
        <p:nvPicPr>
          <p:cNvPr id="5" name="Picture 4">
            <a:extLst>
              <a:ext uri="{FF2B5EF4-FFF2-40B4-BE49-F238E27FC236}">
                <a16:creationId xmlns:a16="http://schemas.microsoft.com/office/drawing/2014/main" id="{EC1CCD26-8782-4969-AAA7-9CBC7E8C9453}"/>
              </a:ext>
            </a:extLst>
          </p:cNvPr>
          <p:cNvPicPr>
            <a:picLocks noChangeAspect="1"/>
          </p:cNvPicPr>
          <p:nvPr/>
        </p:nvPicPr>
        <p:blipFill>
          <a:blip r:embed="rId3"/>
          <a:stretch>
            <a:fillRect/>
          </a:stretch>
        </p:blipFill>
        <p:spPr>
          <a:xfrm>
            <a:off x="0" y="0"/>
            <a:ext cx="2109216" cy="6858000"/>
          </a:xfrm>
          <a:prstGeom prst="rect">
            <a:avLst/>
          </a:prstGeom>
        </p:spPr>
      </p:pic>
    </p:spTree>
    <p:extLst>
      <p:ext uri="{BB962C8B-B14F-4D97-AF65-F5344CB8AC3E}">
        <p14:creationId xmlns:p14="http://schemas.microsoft.com/office/powerpoint/2010/main" val="200753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110154" y="365125"/>
            <a:ext cx="9243646" cy="1325563"/>
          </a:xfrm>
        </p:spPr>
        <p:txBody>
          <a:bodyPr/>
          <a:lstStyle/>
          <a:p>
            <a:r>
              <a:rPr lang="en-GB" dirty="0"/>
              <a:t>Tools to help</a:t>
            </a:r>
          </a:p>
        </p:txBody>
      </p:sp>
      <p:pic>
        <p:nvPicPr>
          <p:cNvPr id="4" name="Content Placeholder 3">
            <a:extLst>
              <a:ext uri="{FF2B5EF4-FFF2-40B4-BE49-F238E27FC236}">
                <a16:creationId xmlns:a16="http://schemas.microsoft.com/office/drawing/2014/main" id="{36C8BDD1-E459-4AC0-8429-2E91B7AC92E7}"/>
              </a:ext>
            </a:extLst>
          </p:cNvPr>
          <p:cNvPicPr>
            <a:picLocks noGrp="1" noChangeAspect="1"/>
          </p:cNvPicPr>
          <p:nvPr>
            <p:ph idx="1"/>
          </p:nvPr>
        </p:nvPicPr>
        <p:blipFill>
          <a:blip r:embed="rId3"/>
          <a:stretch>
            <a:fillRect/>
          </a:stretch>
        </p:blipFill>
        <p:spPr>
          <a:xfrm>
            <a:off x="9004260" y="4610801"/>
            <a:ext cx="1320172" cy="1546148"/>
          </a:xfrm>
          <a:prstGeom prst="rect">
            <a:avLst/>
          </a:prstGeom>
        </p:spPr>
      </p:pic>
      <p:pic>
        <p:nvPicPr>
          <p:cNvPr id="5" name="Picture 4">
            <a:extLst>
              <a:ext uri="{FF2B5EF4-FFF2-40B4-BE49-F238E27FC236}">
                <a16:creationId xmlns:a16="http://schemas.microsoft.com/office/drawing/2014/main" id="{FBA6F0AD-280E-4F45-BAA5-53BB5C9B96CB}"/>
              </a:ext>
            </a:extLst>
          </p:cNvPr>
          <p:cNvPicPr>
            <a:picLocks noChangeAspect="1"/>
          </p:cNvPicPr>
          <p:nvPr/>
        </p:nvPicPr>
        <p:blipFill>
          <a:blip r:embed="rId4"/>
          <a:stretch>
            <a:fillRect/>
          </a:stretch>
        </p:blipFill>
        <p:spPr>
          <a:xfrm>
            <a:off x="2110154" y="1498371"/>
            <a:ext cx="7685287" cy="1013715"/>
          </a:xfrm>
          <a:prstGeom prst="rect">
            <a:avLst/>
          </a:prstGeom>
        </p:spPr>
      </p:pic>
      <p:pic>
        <p:nvPicPr>
          <p:cNvPr id="6" name="Picture 5">
            <a:extLst>
              <a:ext uri="{FF2B5EF4-FFF2-40B4-BE49-F238E27FC236}">
                <a16:creationId xmlns:a16="http://schemas.microsoft.com/office/drawing/2014/main" id="{CADCD4A0-A100-4E22-BBF3-D1309FE18C8A}"/>
              </a:ext>
            </a:extLst>
          </p:cNvPr>
          <p:cNvPicPr>
            <a:picLocks noChangeAspect="1"/>
          </p:cNvPicPr>
          <p:nvPr/>
        </p:nvPicPr>
        <p:blipFill>
          <a:blip r:embed="rId5"/>
          <a:stretch>
            <a:fillRect/>
          </a:stretch>
        </p:blipFill>
        <p:spPr>
          <a:xfrm>
            <a:off x="7579962" y="2849562"/>
            <a:ext cx="4168769" cy="1375439"/>
          </a:xfrm>
          <a:prstGeom prst="rect">
            <a:avLst/>
          </a:prstGeom>
        </p:spPr>
      </p:pic>
      <p:pic>
        <p:nvPicPr>
          <p:cNvPr id="3" name="Picture 2">
            <a:extLst>
              <a:ext uri="{FF2B5EF4-FFF2-40B4-BE49-F238E27FC236}">
                <a16:creationId xmlns:a16="http://schemas.microsoft.com/office/drawing/2014/main" id="{F149CE36-F3D1-4573-AA73-39BE624156B8}"/>
              </a:ext>
            </a:extLst>
          </p:cNvPr>
          <p:cNvPicPr>
            <a:picLocks noChangeAspect="1"/>
          </p:cNvPicPr>
          <p:nvPr/>
        </p:nvPicPr>
        <p:blipFill>
          <a:blip r:embed="rId6"/>
          <a:stretch>
            <a:fillRect/>
          </a:stretch>
        </p:blipFill>
        <p:spPr>
          <a:xfrm>
            <a:off x="2848424" y="2624578"/>
            <a:ext cx="4731538" cy="3841749"/>
          </a:xfrm>
          <a:prstGeom prst="rect">
            <a:avLst/>
          </a:prstGeom>
        </p:spPr>
      </p:pic>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8915D20F-D174-41A3-A705-262E915C181A}"/>
                  </a:ext>
                </a:extLst>
              </p14:cNvPr>
              <p14:cNvContentPartPr/>
              <p14:nvPr/>
            </p14:nvContentPartPr>
            <p14:xfrm>
              <a:off x="3534452" y="5403829"/>
              <a:ext cx="1488240" cy="753120"/>
            </p14:xfrm>
          </p:contentPart>
        </mc:Choice>
        <mc:Fallback xmlns="">
          <p:pic>
            <p:nvPicPr>
              <p:cNvPr id="7" name="Ink 6">
                <a:extLst>
                  <a:ext uri="{FF2B5EF4-FFF2-40B4-BE49-F238E27FC236}">
                    <a16:creationId xmlns:a16="http://schemas.microsoft.com/office/drawing/2014/main" id="{8915D20F-D174-41A3-A705-262E915C181A}"/>
                  </a:ext>
                </a:extLst>
              </p:cNvPr>
              <p:cNvPicPr/>
              <p:nvPr/>
            </p:nvPicPr>
            <p:blipFill>
              <a:blip r:embed="rId8"/>
              <a:stretch>
                <a:fillRect/>
              </a:stretch>
            </p:blipFill>
            <p:spPr>
              <a:xfrm>
                <a:off x="3480465" y="5295777"/>
                <a:ext cx="1595854" cy="968863"/>
              </a:xfrm>
              <a:prstGeom prst="rect">
                <a:avLst/>
              </a:prstGeom>
            </p:spPr>
          </p:pic>
        </mc:Fallback>
      </mc:AlternateContent>
      <p:pic>
        <p:nvPicPr>
          <p:cNvPr id="9" name="Picture 8">
            <a:extLst>
              <a:ext uri="{FF2B5EF4-FFF2-40B4-BE49-F238E27FC236}">
                <a16:creationId xmlns:a16="http://schemas.microsoft.com/office/drawing/2014/main" id="{48E36408-ABC3-4C0B-8FE2-62EE2F12B4FD}"/>
              </a:ext>
            </a:extLst>
          </p:cNvPr>
          <p:cNvPicPr>
            <a:picLocks noChangeAspect="1"/>
          </p:cNvPicPr>
          <p:nvPr/>
        </p:nvPicPr>
        <p:blipFill rotWithShape="1">
          <a:blip r:embed="rId9">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163208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071688" y="365125"/>
            <a:ext cx="9282112" cy="1325563"/>
          </a:xfrm>
        </p:spPr>
        <p:txBody>
          <a:bodyPr/>
          <a:lstStyle/>
          <a:p>
            <a:r>
              <a:rPr lang="en-GB" dirty="0"/>
              <a:t>Demonstrating First Word</a:t>
            </a:r>
          </a:p>
        </p:txBody>
      </p:sp>
      <p:pic>
        <p:nvPicPr>
          <p:cNvPr id="4" name="Content Placeholder 3">
            <a:extLst>
              <a:ext uri="{FF2B5EF4-FFF2-40B4-BE49-F238E27FC236}">
                <a16:creationId xmlns:a16="http://schemas.microsoft.com/office/drawing/2014/main" id="{247E5871-3DF5-4FC2-ABA2-AFFD2680804A}"/>
              </a:ext>
            </a:extLst>
          </p:cNvPr>
          <p:cNvPicPr>
            <a:picLocks noGrp="1" noChangeAspect="1"/>
          </p:cNvPicPr>
          <p:nvPr>
            <p:ph idx="1"/>
          </p:nvPr>
        </p:nvPicPr>
        <p:blipFill>
          <a:blip r:embed="rId3"/>
          <a:stretch>
            <a:fillRect/>
          </a:stretch>
        </p:blipFill>
        <p:spPr>
          <a:xfrm>
            <a:off x="2228850" y="1876819"/>
            <a:ext cx="9124950" cy="3668380"/>
          </a:xfrm>
          <a:prstGeom prst="rect">
            <a:avLst/>
          </a:prstGeom>
        </p:spPr>
      </p:pic>
      <p:pic>
        <p:nvPicPr>
          <p:cNvPr id="5" name="Picture 4">
            <a:extLst>
              <a:ext uri="{FF2B5EF4-FFF2-40B4-BE49-F238E27FC236}">
                <a16:creationId xmlns:a16="http://schemas.microsoft.com/office/drawing/2014/main" id="{58343132-2FFB-462D-9145-4114395E2057}"/>
              </a:ext>
            </a:extLst>
          </p:cNvPr>
          <p:cNvPicPr>
            <a:picLocks noChangeAspect="1"/>
          </p:cNvPicPr>
          <p:nvPr/>
        </p:nvPicPr>
        <p:blipFill rotWithShape="1">
          <a:blip r:embed="rId4">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101139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11F5E-3CE1-4428-8BA1-6CBCA6925BE0}"/>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5F9631AD-EF9B-4E7A-B2A5-BC9EAAC01E1A}"/>
              </a:ext>
            </a:extLst>
          </p:cNvPr>
          <p:cNvSpPr>
            <a:spLocks noGrp="1"/>
          </p:cNvSpPr>
          <p:nvPr>
            <p:ph type="subTitle" idx="1"/>
          </p:nvPr>
        </p:nvSpPr>
        <p:spPr/>
        <p:txBody>
          <a:bodyPr/>
          <a:lstStyle/>
          <a:p>
            <a:endParaRPr lang="en-GB"/>
          </a:p>
        </p:txBody>
      </p:sp>
      <p:pic>
        <p:nvPicPr>
          <p:cNvPr id="6" name="Picture 5">
            <a:extLst>
              <a:ext uri="{FF2B5EF4-FFF2-40B4-BE49-F238E27FC236}">
                <a16:creationId xmlns:a16="http://schemas.microsoft.com/office/drawing/2014/main" id="{67D3B6B5-7CE4-4CDC-AABF-6A131F12D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5325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200274" y="365125"/>
            <a:ext cx="9153526" cy="1325563"/>
          </a:xfrm>
        </p:spPr>
        <p:txBody>
          <a:bodyPr/>
          <a:lstStyle/>
          <a:p>
            <a:r>
              <a:rPr lang="en-GB" dirty="0"/>
              <a:t>Doing it in practice</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200274" y="1825625"/>
            <a:ext cx="9153525" cy="4351338"/>
          </a:xfrm>
        </p:spPr>
        <p:txBody>
          <a:bodyPr/>
          <a:lstStyle/>
          <a:p>
            <a:pPr marL="514350" indent="-514350">
              <a:buFont typeface="+mj-lt"/>
              <a:buAutoNum type="arabicPeriod"/>
            </a:pPr>
            <a:r>
              <a:rPr lang="en-GB" dirty="0"/>
              <a:t>What’s the current readability?</a:t>
            </a:r>
          </a:p>
          <a:p>
            <a:pPr marL="514350" indent="-514350">
              <a:buFont typeface="+mj-lt"/>
              <a:buAutoNum type="arabicPeriod"/>
            </a:pPr>
            <a:r>
              <a:rPr lang="en-GB" dirty="0"/>
              <a:t>Is any of the content non-essential? (Cut this out)</a:t>
            </a:r>
          </a:p>
          <a:p>
            <a:pPr marL="514350" indent="-514350">
              <a:buFont typeface="+mj-lt"/>
              <a:buAutoNum type="arabicPeriod"/>
            </a:pPr>
            <a:r>
              <a:rPr lang="en-GB" dirty="0"/>
              <a:t>Can you say it more simply? (Rewrite this)</a:t>
            </a:r>
          </a:p>
          <a:p>
            <a:pPr marL="514350" indent="-514350">
              <a:buFont typeface="+mj-lt"/>
              <a:buAutoNum type="arabicPeriod"/>
            </a:pPr>
            <a:r>
              <a:rPr lang="en-GB" dirty="0"/>
              <a:t>Can you use </a:t>
            </a:r>
            <a:r>
              <a:rPr lang="en-GB" b="1" dirty="0"/>
              <a:t>bold, headings or subheadings</a:t>
            </a:r>
            <a:r>
              <a:rPr lang="en-GB" dirty="0"/>
              <a:t> to help?</a:t>
            </a:r>
          </a:p>
          <a:p>
            <a:pPr marL="514350" indent="-514350">
              <a:buFont typeface="+mj-lt"/>
              <a:buAutoNum type="arabicPeriod"/>
            </a:pPr>
            <a:r>
              <a:rPr lang="en-GB" dirty="0"/>
              <a:t>Are there too many bullet points? </a:t>
            </a:r>
          </a:p>
          <a:p>
            <a:pPr marL="514350" indent="-514350">
              <a:buFont typeface="+mj-lt"/>
              <a:buAutoNum type="arabicPeriod"/>
            </a:pPr>
            <a:r>
              <a:rPr lang="en-GB" dirty="0"/>
              <a:t>Re-check the readability.</a:t>
            </a:r>
          </a:p>
          <a:p>
            <a:endParaRPr lang="en-GB" dirty="0"/>
          </a:p>
        </p:txBody>
      </p:sp>
      <p:pic>
        <p:nvPicPr>
          <p:cNvPr id="4" name="Picture 3">
            <a:extLst>
              <a:ext uri="{FF2B5EF4-FFF2-40B4-BE49-F238E27FC236}">
                <a16:creationId xmlns:a16="http://schemas.microsoft.com/office/drawing/2014/main" id="{E7B90F58-3EBA-4E92-A9FD-E2134F6655E3}"/>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1924772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110154" y="365125"/>
            <a:ext cx="9243645" cy="1325563"/>
          </a:xfrm>
        </p:spPr>
        <p:txBody>
          <a:bodyPr/>
          <a:lstStyle/>
          <a:p>
            <a:r>
              <a:rPr lang="en-GB" dirty="0"/>
              <a:t>Time to have a go</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110154" y="1825625"/>
            <a:ext cx="9243646" cy="4351338"/>
          </a:xfrm>
        </p:spPr>
        <p:txBody>
          <a:bodyPr>
            <a:normAutofit/>
          </a:bodyPr>
          <a:lstStyle/>
          <a:p>
            <a:r>
              <a:rPr lang="en-GB" dirty="0"/>
              <a:t>Breakout rooms for 30 minutes</a:t>
            </a:r>
          </a:p>
          <a:p>
            <a:r>
              <a:rPr lang="en-GB" dirty="0"/>
              <a:t>Work on editing and making clearer an example you’ve brought along</a:t>
            </a:r>
          </a:p>
          <a:p>
            <a:r>
              <a:rPr lang="en-GB" dirty="0"/>
              <a:t>Measure the readability before and after</a:t>
            </a:r>
          </a:p>
          <a:p>
            <a:endParaRPr lang="en-GB" dirty="0"/>
          </a:p>
          <a:p>
            <a:endParaRPr lang="en-GB" dirty="0"/>
          </a:p>
          <a:p>
            <a:endParaRPr lang="en-GB" dirty="0"/>
          </a:p>
          <a:p>
            <a:pPr marL="0" indent="0">
              <a:buNone/>
            </a:pPr>
            <a:r>
              <a:rPr lang="en-GB" dirty="0"/>
              <a:t>Report back!</a:t>
            </a:r>
          </a:p>
        </p:txBody>
      </p:sp>
      <p:pic>
        <p:nvPicPr>
          <p:cNvPr id="4" name="Picture 3">
            <a:extLst>
              <a:ext uri="{FF2B5EF4-FFF2-40B4-BE49-F238E27FC236}">
                <a16:creationId xmlns:a16="http://schemas.microsoft.com/office/drawing/2014/main" id="{CAD63395-4EE7-45CA-8A32-131F21EC5C44}"/>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1717730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5B17-59C0-4D79-8514-026880515442}"/>
              </a:ext>
            </a:extLst>
          </p:cNvPr>
          <p:cNvSpPr>
            <a:spLocks noGrp="1"/>
          </p:cNvSpPr>
          <p:nvPr>
            <p:ph type="title"/>
          </p:nvPr>
        </p:nvSpPr>
        <p:spPr/>
        <p:txBody>
          <a:bodyPr/>
          <a:lstStyle/>
          <a:p>
            <a:r>
              <a:rPr lang="en-GB" dirty="0">
                <a:latin typeface="+mj-lt"/>
              </a:rPr>
              <a:t>Resources</a:t>
            </a:r>
          </a:p>
        </p:txBody>
      </p:sp>
      <p:sp>
        <p:nvSpPr>
          <p:cNvPr id="3" name="Content Placeholder 2">
            <a:extLst>
              <a:ext uri="{FF2B5EF4-FFF2-40B4-BE49-F238E27FC236}">
                <a16:creationId xmlns:a16="http://schemas.microsoft.com/office/drawing/2014/main" id="{92E98071-46DB-4963-BEB5-89C6EECE12C3}"/>
              </a:ext>
            </a:extLst>
          </p:cNvPr>
          <p:cNvSpPr>
            <a:spLocks noGrp="1"/>
          </p:cNvSpPr>
          <p:nvPr>
            <p:ph idx="1"/>
          </p:nvPr>
        </p:nvSpPr>
        <p:spPr/>
        <p:txBody>
          <a:bodyPr>
            <a:normAutofit/>
          </a:bodyPr>
          <a:lstStyle/>
          <a:p>
            <a:pPr marL="0" indent="0">
              <a:buNone/>
            </a:pPr>
            <a:r>
              <a:rPr lang="en-US" dirty="0">
                <a:hlinkClick r:id="rId3"/>
              </a:rPr>
              <a:t>Improving Communication- Readability.pdf (sharepoint.com)</a:t>
            </a:r>
            <a:endParaRPr lang="en-US" dirty="0"/>
          </a:p>
          <a:p>
            <a:pPr marL="0" indent="0">
              <a:buNone/>
            </a:pPr>
            <a:endParaRPr lang="en-US" u="sng" dirty="0">
              <a:hlinkClick r:id="rId4"/>
            </a:endParaRPr>
          </a:p>
          <a:p>
            <a:pPr marL="0" indent="0">
              <a:buNone/>
            </a:pPr>
            <a:r>
              <a:rPr lang="en-GB" u="sng" dirty="0">
                <a:hlinkClick r:id="rId4"/>
              </a:rPr>
              <a:t>http://www.plainenglish.co.uk/</a:t>
            </a:r>
            <a:r>
              <a:rPr lang="en-GB" dirty="0"/>
              <a:t> </a:t>
            </a:r>
          </a:p>
          <a:p>
            <a:pPr marL="0" indent="0">
              <a:buNone/>
            </a:pPr>
            <a:endParaRPr lang="en-GB" dirty="0"/>
          </a:p>
          <a:p>
            <a:pPr marL="0" indent="0">
              <a:buNone/>
            </a:pPr>
            <a:r>
              <a:rPr lang="en-GB" dirty="0">
                <a:hlinkClick r:id="rId5"/>
              </a:rPr>
              <a:t>https://support.microsoft.com/en-us/office/get-your-document-s-readability-and-level-statistics-85b4969e-e80a-4777-8dd3-f7fc3c8b3fd2</a:t>
            </a:r>
            <a:r>
              <a:rPr lang="en-GB" dirty="0"/>
              <a:t> </a:t>
            </a:r>
          </a:p>
          <a:p>
            <a:pPr marL="0" indent="0">
              <a:buNone/>
            </a:pPr>
            <a:endParaRPr lang="en-GB" dirty="0"/>
          </a:p>
          <a:p>
            <a:pPr marL="0" indent="0">
              <a:buNone/>
            </a:pPr>
            <a:r>
              <a:rPr lang="en-GB" u="sng" dirty="0">
                <a:hlinkClick r:id="rId6"/>
              </a:rPr>
              <a:t>https://en.wikipedia.org/wiki/Flesch%E2%80%93Kincaid_readability_tests</a:t>
            </a:r>
            <a:r>
              <a:rPr lang="en-GB" dirty="0"/>
              <a:t> </a:t>
            </a:r>
          </a:p>
          <a:p>
            <a:pPr marL="0" indent="0">
              <a:buNone/>
            </a:pPr>
            <a:endParaRPr lang="en-GB" dirty="0"/>
          </a:p>
        </p:txBody>
      </p:sp>
    </p:spTree>
    <p:extLst>
      <p:ext uri="{BB962C8B-B14F-4D97-AF65-F5344CB8AC3E}">
        <p14:creationId xmlns:p14="http://schemas.microsoft.com/office/powerpoint/2010/main" val="236142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1E09D-532A-44E4-8D39-4E96E57878B3}"/>
              </a:ext>
            </a:extLst>
          </p:cNvPr>
          <p:cNvPicPr>
            <a:picLocks noChangeAspect="1"/>
          </p:cNvPicPr>
          <p:nvPr/>
        </p:nvPicPr>
        <p:blipFill>
          <a:blip r:embed="rId3"/>
          <a:stretch>
            <a:fillRect/>
          </a:stretch>
        </p:blipFill>
        <p:spPr>
          <a:xfrm>
            <a:off x="133350" y="2552700"/>
            <a:ext cx="11925300" cy="4305300"/>
          </a:xfrm>
          <a:prstGeom prst="rect">
            <a:avLst/>
          </a:prstGeom>
        </p:spPr>
      </p:pic>
      <p:sp>
        <p:nvSpPr>
          <p:cNvPr id="3" name="TextBox 2">
            <a:extLst>
              <a:ext uri="{FF2B5EF4-FFF2-40B4-BE49-F238E27FC236}">
                <a16:creationId xmlns:a16="http://schemas.microsoft.com/office/drawing/2014/main" id="{FD0DECE8-53BB-4E5F-8B99-8105B1F86BC7}"/>
              </a:ext>
            </a:extLst>
          </p:cNvPr>
          <p:cNvSpPr txBox="1"/>
          <p:nvPr/>
        </p:nvSpPr>
        <p:spPr>
          <a:xfrm>
            <a:off x="1" y="559195"/>
            <a:ext cx="12192000" cy="1384995"/>
          </a:xfrm>
          <a:prstGeom prst="rect">
            <a:avLst/>
          </a:prstGeom>
          <a:noFill/>
        </p:spPr>
        <p:txBody>
          <a:bodyPr wrap="square" rtlCol="0">
            <a:spAutoFit/>
          </a:bodyPr>
          <a:lstStyle/>
          <a:p>
            <a:pPr algn="ctr"/>
            <a:r>
              <a:rPr lang="en-GB" sz="2800" dirty="0">
                <a:hlinkClick r:id="rId4"/>
              </a:rPr>
              <a:t>www.dmu.ac.uk/decolonising</a:t>
            </a:r>
            <a:endParaRPr lang="en-GB" sz="2800" dirty="0"/>
          </a:p>
          <a:p>
            <a:pPr algn="ctr"/>
            <a:r>
              <a:rPr lang="en-GB" sz="2800" b="1" dirty="0"/>
              <a:t>@</a:t>
            </a:r>
            <a:r>
              <a:rPr lang="en-GB" sz="2800" b="1" dirty="0" err="1"/>
              <a:t>DecolonisingDMU</a:t>
            </a:r>
            <a:endParaRPr lang="en-GB" sz="2800" b="1" dirty="0"/>
          </a:p>
          <a:p>
            <a:pPr algn="ctr"/>
            <a:r>
              <a:rPr lang="en-GB" sz="2800" b="1" dirty="0"/>
              <a:t>#</a:t>
            </a:r>
            <a:r>
              <a:rPr lang="en-GB" sz="2800" b="1" dirty="0" err="1"/>
              <a:t>DecolonisingDMU</a:t>
            </a:r>
            <a:endParaRPr lang="en-GB" sz="2800" b="1" dirty="0"/>
          </a:p>
        </p:txBody>
      </p:sp>
    </p:spTree>
    <p:extLst>
      <p:ext uri="{BB962C8B-B14F-4D97-AF65-F5344CB8AC3E}">
        <p14:creationId xmlns:p14="http://schemas.microsoft.com/office/powerpoint/2010/main" val="4284996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DE17-3C74-4E85-AFC0-3636476C7ABE}"/>
              </a:ext>
            </a:extLst>
          </p:cNvPr>
          <p:cNvSpPr>
            <a:spLocks noGrp="1"/>
          </p:cNvSpPr>
          <p:nvPr>
            <p:ph type="ctrTitle"/>
          </p:nvPr>
        </p:nvSpPr>
        <p:spPr>
          <a:xfrm>
            <a:off x="2109216" y="1122363"/>
            <a:ext cx="8558784" cy="2387600"/>
          </a:xfrm>
        </p:spPr>
        <p:txBody>
          <a:bodyPr>
            <a:normAutofit fontScale="90000"/>
          </a:bodyPr>
          <a:lstStyle/>
          <a:p>
            <a:r>
              <a:rPr lang="en-GB" dirty="0"/>
              <a:t>Readability: clear communication with students</a:t>
            </a:r>
          </a:p>
        </p:txBody>
      </p:sp>
      <p:sp>
        <p:nvSpPr>
          <p:cNvPr id="3" name="Subtitle 2">
            <a:extLst>
              <a:ext uri="{FF2B5EF4-FFF2-40B4-BE49-F238E27FC236}">
                <a16:creationId xmlns:a16="http://schemas.microsoft.com/office/drawing/2014/main" id="{B9D1FADC-A8CF-407A-8B5D-9993A282F36A}"/>
              </a:ext>
            </a:extLst>
          </p:cNvPr>
          <p:cNvSpPr>
            <a:spLocks noGrp="1"/>
          </p:cNvSpPr>
          <p:nvPr>
            <p:ph type="subTitle" idx="1"/>
          </p:nvPr>
        </p:nvSpPr>
        <p:spPr/>
        <p:txBody>
          <a:bodyPr/>
          <a:lstStyle/>
          <a:p>
            <a:r>
              <a:rPr lang="en-GB" dirty="0"/>
              <a:t>Rachel Davies</a:t>
            </a:r>
          </a:p>
        </p:txBody>
      </p:sp>
      <p:pic>
        <p:nvPicPr>
          <p:cNvPr id="4" name="Picture 3">
            <a:extLst>
              <a:ext uri="{FF2B5EF4-FFF2-40B4-BE49-F238E27FC236}">
                <a16:creationId xmlns:a16="http://schemas.microsoft.com/office/drawing/2014/main" id="{A7D73670-2C30-44AB-B067-CFA24BEFE05E}"/>
              </a:ext>
            </a:extLst>
          </p:cNvPr>
          <p:cNvPicPr>
            <a:picLocks noChangeAspect="1"/>
          </p:cNvPicPr>
          <p:nvPr/>
        </p:nvPicPr>
        <p:blipFill>
          <a:blip r:embed="rId3"/>
          <a:stretch>
            <a:fillRect/>
          </a:stretch>
        </p:blipFill>
        <p:spPr>
          <a:xfrm>
            <a:off x="0" y="0"/>
            <a:ext cx="2109216" cy="6858000"/>
          </a:xfrm>
          <a:prstGeom prst="rect">
            <a:avLst/>
          </a:prstGeom>
        </p:spPr>
      </p:pic>
    </p:spTree>
    <p:extLst>
      <p:ext uri="{BB962C8B-B14F-4D97-AF65-F5344CB8AC3E}">
        <p14:creationId xmlns:p14="http://schemas.microsoft.com/office/powerpoint/2010/main" val="1858093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757488" y="365125"/>
            <a:ext cx="8596312" cy="1325563"/>
          </a:xfrm>
        </p:spPr>
        <p:txBody>
          <a:bodyPr>
            <a:normAutofit/>
          </a:bodyPr>
          <a:lstStyle/>
          <a:p>
            <a:r>
              <a:rPr lang="en-GB" dirty="0"/>
              <a:t>Aims and objectives of our session (the wall of text edition):</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586038" y="1825625"/>
            <a:ext cx="8767762" cy="4351338"/>
          </a:xfrm>
        </p:spPr>
        <p:txBody>
          <a:bodyPr>
            <a:normAutofit fontScale="92500" lnSpcReduction="10000"/>
          </a:bodyPr>
          <a:lstStyle/>
          <a:p>
            <a:pPr marL="0" indent="0">
              <a:buNone/>
            </a:pPr>
            <a:r>
              <a:rPr lang="en-GB" dirty="0"/>
              <a:t>In this staff development workshop we will explore together a range of aspects relating to readability with the overall aim of ensuring that our written communication with students is easily understood and accessible, so avoiding the difficulties, experienced by many of us at one time or another, relating to students not reading and not understanding our emails.</a:t>
            </a:r>
          </a:p>
          <a:p>
            <a:pPr marL="0" indent="0">
              <a:buNone/>
            </a:pPr>
            <a:r>
              <a:rPr lang="en-GB" dirty="0"/>
              <a:t>The key features of readable written communication will be elucidated briefly and all participants, whatever their current level of skill or knowledge, will have the opportunity to participate in practical activities, enhancing their skills and enabling them, because of course practical change is what’s required, to implement said changes to practice in their day to day working lives.</a:t>
            </a:r>
          </a:p>
        </p:txBody>
      </p:sp>
      <p:pic>
        <p:nvPicPr>
          <p:cNvPr id="4" name="Picture 3">
            <a:extLst>
              <a:ext uri="{FF2B5EF4-FFF2-40B4-BE49-F238E27FC236}">
                <a16:creationId xmlns:a16="http://schemas.microsoft.com/office/drawing/2014/main" id="{53416B3B-8147-4B00-9018-136B553A0542}"/>
              </a:ext>
            </a:extLst>
          </p:cNvPr>
          <p:cNvPicPr>
            <a:picLocks noChangeAspect="1"/>
          </p:cNvPicPr>
          <p:nvPr/>
        </p:nvPicPr>
        <p:blipFill>
          <a:blip r:embed="rId3"/>
          <a:stretch>
            <a:fillRect/>
          </a:stretch>
        </p:blipFill>
        <p:spPr>
          <a:xfrm>
            <a:off x="-19050" y="0"/>
            <a:ext cx="2109216" cy="6858000"/>
          </a:xfrm>
          <a:prstGeom prst="rect">
            <a:avLst/>
          </a:prstGeom>
        </p:spPr>
      </p:pic>
      <p:pic>
        <p:nvPicPr>
          <p:cNvPr id="5" name="Picture 4">
            <a:extLst>
              <a:ext uri="{FF2B5EF4-FFF2-40B4-BE49-F238E27FC236}">
                <a16:creationId xmlns:a16="http://schemas.microsoft.com/office/drawing/2014/main" id="{601833DD-29ED-41FA-8EF1-ED0D6247316F}"/>
              </a:ext>
            </a:extLst>
          </p:cNvPr>
          <p:cNvPicPr>
            <a:picLocks noChangeAspect="1"/>
          </p:cNvPicPr>
          <p:nvPr/>
        </p:nvPicPr>
        <p:blipFill>
          <a:blip r:embed="rId4"/>
          <a:stretch>
            <a:fillRect/>
          </a:stretch>
        </p:blipFill>
        <p:spPr>
          <a:xfrm>
            <a:off x="10594782" y="5802840"/>
            <a:ext cx="1518036" cy="1018120"/>
          </a:xfrm>
          <a:prstGeom prst="rect">
            <a:avLst/>
          </a:prstGeom>
        </p:spPr>
      </p:pic>
    </p:spTree>
    <p:extLst>
      <p:ext uri="{BB962C8B-B14F-4D97-AF65-F5344CB8AC3E}">
        <p14:creationId xmlns:p14="http://schemas.microsoft.com/office/powerpoint/2010/main" val="23245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96D-96C1-417D-BE2C-5F767BA0C3C2}"/>
              </a:ext>
            </a:extLst>
          </p:cNvPr>
          <p:cNvSpPr>
            <a:spLocks noGrp="1"/>
          </p:cNvSpPr>
          <p:nvPr>
            <p:ph type="title"/>
          </p:nvPr>
        </p:nvSpPr>
        <p:spPr>
          <a:xfrm>
            <a:off x="2110154" y="365125"/>
            <a:ext cx="9243646" cy="1325563"/>
          </a:xfrm>
        </p:spPr>
        <p:txBody>
          <a:bodyPr/>
          <a:lstStyle/>
          <a:p>
            <a:r>
              <a:rPr lang="en-GB" dirty="0"/>
              <a:t>In this session we will:</a:t>
            </a:r>
          </a:p>
        </p:txBody>
      </p:sp>
      <p:sp>
        <p:nvSpPr>
          <p:cNvPr id="3" name="Content Placeholder 2">
            <a:extLst>
              <a:ext uri="{FF2B5EF4-FFF2-40B4-BE49-F238E27FC236}">
                <a16:creationId xmlns:a16="http://schemas.microsoft.com/office/drawing/2014/main" id="{91A4353B-4D8F-44E6-819D-D2AD41AFE2A5}"/>
              </a:ext>
            </a:extLst>
          </p:cNvPr>
          <p:cNvSpPr>
            <a:spLocks noGrp="1"/>
          </p:cNvSpPr>
          <p:nvPr>
            <p:ph idx="1"/>
          </p:nvPr>
        </p:nvSpPr>
        <p:spPr>
          <a:xfrm>
            <a:off x="2110154" y="1825625"/>
            <a:ext cx="9243646" cy="4351338"/>
          </a:xfrm>
        </p:spPr>
        <p:txBody>
          <a:bodyPr/>
          <a:lstStyle/>
          <a:p>
            <a:r>
              <a:rPr lang="en-GB" dirty="0"/>
              <a:t>Discuss why readability is an issue for us and our students</a:t>
            </a:r>
          </a:p>
          <a:p>
            <a:r>
              <a:rPr lang="en-GB" dirty="0"/>
              <a:t>Identify what makes things more or less readable</a:t>
            </a:r>
          </a:p>
          <a:p>
            <a:r>
              <a:rPr lang="en-GB" dirty="0"/>
              <a:t>Practice making some text easier to read</a:t>
            </a:r>
          </a:p>
        </p:txBody>
      </p:sp>
      <p:pic>
        <p:nvPicPr>
          <p:cNvPr id="5" name="Picture 4">
            <a:extLst>
              <a:ext uri="{FF2B5EF4-FFF2-40B4-BE49-F238E27FC236}">
                <a16:creationId xmlns:a16="http://schemas.microsoft.com/office/drawing/2014/main" id="{93143C98-EB6D-4DBE-B218-E3D33453FAD8}"/>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pic>
        <p:nvPicPr>
          <p:cNvPr id="4" name="Picture 3">
            <a:extLst>
              <a:ext uri="{FF2B5EF4-FFF2-40B4-BE49-F238E27FC236}">
                <a16:creationId xmlns:a16="http://schemas.microsoft.com/office/drawing/2014/main" id="{92AAF51B-DA05-4963-9364-6E97A90CEA02}"/>
              </a:ext>
            </a:extLst>
          </p:cNvPr>
          <p:cNvPicPr>
            <a:picLocks noChangeAspect="1"/>
          </p:cNvPicPr>
          <p:nvPr/>
        </p:nvPicPr>
        <p:blipFill>
          <a:blip r:embed="rId4"/>
          <a:stretch>
            <a:fillRect/>
          </a:stretch>
        </p:blipFill>
        <p:spPr>
          <a:xfrm>
            <a:off x="9691871" y="3288022"/>
            <a:ext cx="2121592" cy="3023878"/>
          </a:xfrm>
          <a:prstGeom prst="rect">
            <a:avLst/>
          </a:prstGeom>
        </p:spPr>
      </p:pic>
    </p:spTree>
    <p:extLst>
      <p:ext uri="{BB962C8B-B14F-4D97-AF65-F5344CB8AC3E}">
        <p14:creationId xmlns:p14="http://schemas.microsoft.com/office/powerpoint/2010/main" val="303551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F788-3F03-444A-8FD0-C01A5CE0BC35}"/>
              </a:ext>
            </a:extLst>
          </p:cNvPr>
          <p:cNvSpPr>
            <a:spLocks noGrp="1"/>
          </p:cNvSpPr>
          <p:nvPr>
            <p:ph type="title"/>
          </p:nvPr>
        </p:nvSpPr>
        <p:spPr>
          <a:xfrm>
            <a:off x="2448454" y="457200"/>
            <a:ext cx="3932237" cy="2971800"/>
          </a:xfrm>
        </p:spPr>
        <p:txBody>
          <a:bodyPr>
            <a:noAutofit/>
          </a:bodyPr>
          <a:lstStyle/>
          <a:p>
            <a:r>
              <a:rPr lang="en-GB" sz="4400" dirty="0"/>
              <a:t>How hard to read are the General Regulations for Students?</a:t>
            </a:r>
          </a:p>
        </p:txBody>
      </p:sp>
      <p:pic>
        <p:nvPicPr>
          <p:cNvPr id="11" name="Content Placeholder 10">
            <a:extLst>
              <a:ext uri="{FF2B5EF4-FFF2-40B4-BE49-F238E27FC236}">
                <a16:creationId xmlns:a16="http://schemas.microsoft.com/office/drawing/2014/main" id="{ECB5B1CB-4B14-41D9-ACDC-9092A233B1DC}"/>
              </a:ext>
            </a:extLst>
          </p:cNvPr>
          <p:cNvPicPr>
            <a:picLocks noGrp="1" noChangeAspect="1"/>
          </p:cNvPicPr>
          <p:nvPr>
            <p:ph idx="1"/>
          </p:nvPr>
        </p:nvPicPr>
        <p:blipFill>
          <a:blip r:embed="rId3"/>
          <a:stretch>
            <a:fillRect/>
          </a:stretch>
        </p:blipFill>
        <p:spPr>
          <a:xfrm>
            <a:off x="2634721" y="4368800"/>
            <a:ext cx="3461279" cy="438473"/>
          </a:xfrm>
          <a:prstGeom prst="rect">
            <a:avLst/>
          </a:prstGeom>
        </p:spPr>
      </p:pic>
      <p:pic>
        <p:nvPicPr>
          <p:cNvPr id="5" name="Picture 4">
            <a:extLst>
              <a:ext uri="{FF2B5EF4-FFF2-40B4-BE49-F238E27FC236}">
                <a16:creationId xmlns:a16="http://schemas.microsoft.com/office/drawing/2014/main" id="{F073E9D5-00EE-472A-8825-AD475B54460C}"/>
              </a:ext>
            </a:extLst>
          </p:cNvPr>
          <p:cNvPicPr>
            <a:picLocks noChangeAspect="1"/>
          </p:cNvPicPr>
          <p:nvPr/>
        </p:nvPicPr>
        <p:blipFill>
          <a:blip r:embed="rId4"/>
          <a:stretch>
            <a:fillRect/>
          </a:stretch>
        </p:blipFill>
        <p:spPr>
          <a:xfrm>
            <a:off x="7197217" y="1"/>
            <a:ext cx="5098716" cy="6858000"/>
          </a:xfrm>
          <a:prstGeom prst="rect">
            <a:avLst/>
          </a:prstGeom>
        </p:spPr>
      </p:pic>
      <p:pic>
        <p:nvPicPr>
          <p:cNvPr id="8" name="Picture 7">
            <a:extLst>
              <a:ext uri="{FF2B5EF4-FFF2-40B4-BE49-F238E27FC236}">
                <a16:creationId xmlns:a16="http://schemas.microsoft.com/office/drawing/2014/main" id="{18ADB180-6ACB-4015-B61B-C72C37B44861}"/>
              </a:ext>
            </a:extLst>
          </p:cNvPr>
          <p:cNvPicPr>
            <a:picLocks noChangeAspect="1"/>
          </p:cNvPicPr>
          <p:nvPr/>
        </p:nvPicPr>
        <p:blipFill rotWithShape="1">
          <a:blip r:embed="rId5">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1163886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F788-3F03-444A-8FD0-C01A5CE0BC35}"/>
              </a:ext>
            </a:extLst>
          </p:cNvPr>
          <p:cNvSpPr>
            <a:spLocks noGrp="1"/>
          </p:cNvSpPr>
          <p:nvPr>
            <p:ph type="title"/>
          </p:nvPr>
        </p:nvSpPr>
        <p:spPr/>
        <p:txBody>
          <a:bodyPr/>
          <a:lstStyle/>
          <a:p>
            <a:r>
              <a:rPr lang="en-GB" dirty="0"/>
              <a:t>This hard!</a:t>
            </a:r>
          </a:p>
        </p:txBody>
      </p:sp>
      <p:pic>
        <p:nvPicPr>
          <p:cNvPr id="4" name="Content Placeholder 3">
            <a:extLst>
              <a:ext uri="{FF2B5EF4-FFF2-40B4-BE49-F238E27FC236}">
                <a16:creationId xmlns:a16="http://schemas.microsoft.com/office/drawing/2014/main" id="{3EA86E30-0A48-431B-B843-EF623BB76B76}"/>
              </a:ext>
            </a:extLst>
          </p:cNvPr>
          <p:cNvPicPr>
            <a:picLocks noGrp="1" noChangeAspect="1"/>
          </p:cNvPicPr>
          <p:nvPr>
            <p:ph idx="1"/>
          </p:nvPr>
        </p:nvPicPr>
        <p:blipFill>
          <a:blip r:embed="rId3"/>
          <a:stretch>
            <a:fillRect/>
          </a:stretch>
        </p:blipFill>
        <p:spPr>
          <a:xfrm>
            <a:off x="1352536" y="1825625"/>
            <a:ext cx="9486928" cy="4351338"/>
          </a:xfrm>
          <a:prstGeom prst="rect">
            <a:avLst/>
          </a:prstGeom>
        </p:spPr>
      </p:pic>
    </p:spTree>
    <p:extLst>
      <p:ext uri="{BB962C8B-B14F-4D97-AF65-F5344CB8AC3E}">
        <p14:creationId xmlns:p14="http://schemas.microsoft.com/office/powerpoint/2010/main" val="315169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F9EC7B8-EC30-444A-B3E4-A755E74AC8F3}"/>
              </a:ext>
            </a:extLst>
          </p:cNvPr>
          <p:cNvSpPr>
            <a:spLocks noGrp="1"/>
          </p:cNvSpPr>
          <p:nvPr>
            <p:ph type="title"/>
          </p:nvPr>
        </p:nvSpPr>
        <p:spPr>
          <a:xfrm>
            <a:off x="2185988" y="365125"/>
            <a:ext cx="9167812" cy="1325563"/>
          </a:xfrm>
        </p:spPr>
        <p:txBody>
          <a:bodyPr/>
          <a:lstStyle/>
          <a:p>
            <a:r>
              <a:rPr lang="en-GB" dirty="0"/>
              <a:t>Why is this important for us &amp; our students?</a:t>
            </a:r>
          </a:p>
        </p:txBody>
      </p:sp>
      <p:sp>
        <p:nvSpPr>
          <p:cNvPr id="10" name="Content Placeholder 9">
            <a:extLst>
              <a:ext uri="{FF2B5EF4-FFF2-40B4-BE49-F238E27FC236}">
                <a16:creationId xmlns:a16="http://schemas.microsoft.com/office/drawing/2014/main" id="{AE134083-8C1D-463F-A843-2A0870491C3B}"/>
              </a:ext>
            </a:extLst>
          </p:cNvPr>
          <p:cNvSpPr>
            <a:spLocks noGrp="1"/>
          </p:cNvSpPr>
          <p:nvPr>
            <p:ph idx="1"/>
          </p:nvPr>
        </p:nvSpPr>
        <p:spPr>
          <a:xfrm>
            <a:off x="2528888" y="1825625"/>
            <a:ext cx="8824912" cy="4351338"/>
          </a:xfrm>
        </p:spPr>
        <p:txBody>
          <a:bodyPr/>
          <a:lstStyle/>
          <a:p>
            <a:r>
              <a:rPr lang="en-GB" dirty="0">
                <a:solidFill>
                  <a:srgbClr val="00B050"/>
                </a:solidFill>
              </a:rPr>
              <a:t>Complaints</a:t>
            </a:r>
          </a:p>
          <a:p>
            <a:r>
              <a:rPr lang="en-GB" dirty="0">
                <a:solidFill>
                  <a:srgbClr val="00B050"/>
                </a:solidFill>
              </a:rPr>
              <a:t>Queries, calls, problems and missed opportunities </a:t>
            </a:r>
            <a:r>
              <a:rPr lang="en-GB" dirty="0"/>
              <a:t>because students don’t read or don’t understand what we write</a:t>
            </a:r>
          </a:p>
          <a:p>
            <a:r>
              <a:rPr lang="en-GB" dirty="0"/>
              <a:t>Many </a:t>
            </a:r>
            <a:r>
              <a:rPr lang="en-GB" dirty="0">
                <a:solidFill>
                  <a:srgbClr val="00B050"/>
                </a:solidFill>
              </a:rPr>
              <a:t>disabilities </a:t>
            </a:r>
            <a:r>
              <a:rPr lang="en-GB" dirty="0"/>
              <a:t>impact</a:t>
            </a:r>
            <a:r>
              <a:rPr lang="en-GB" dirty="0">
                <a:solidFill>
                  <a:srgbClr val="00B050"/>
                </a:solidFill>
              </a:rPr>
              <a:t> </a:t>
            </a:r>
            <a:r>
              <a:rPr lang="en-GB" dirty="0"/>
              <a:t>reading skills, reading speed, reading comprehension &amp; processing of written text</a:t>
            </a:r>
          </a:p>
          <a:p>
            <a:r>
              <a:rPr lang="en-GB" dirty="0">
                <a:solidFill>
                  <a:srgbClr val="00B050"/>
                </a:solidFill>
              </a:rPr>
              <a:t>International Students </a:t>
            </a:r>
            <a:r>
              <a:rPr lang="en-GB" dirty="0"/>
              <a:t>are unfamiliar with UK university jargon and bureaucracy. They may also be working in an unfamiliar language.</a:t>
            </a:r>
          </a:p>
          <a:p>
            <a:endParaRPr lang="en-GB" dirty="0"/>
          </a:p>
        </p:txBody>
      </p:sp>
      <p:pic>
        <p:nvPicPr>
          <p:cNvPr id="2" name="Picture 1">
            <a:extLst>
              <a:ext uri="{FF2B5EF4-FFF2-40B4-BE49-F238E27FC236}">
                <a16:creationId xmlns:a16="http://schemas.microsoft.com/office/drawing/2014/main" id="{96E6CE4F-4708-4BBE-82ED-17610FEA469C}"/>
              </a:ext>
            </a:extLst>
          </p:cNvPr>
          <p:cNvPicPr>
            <a:picLocks noChangeAspect="1"/>
          </p:cNvPicPr>
          <p:nvPr/>
        </p:nvPicPr>
        <p:blipFill>
          <a:blip r:embed="rId3"/>
          <a:stretch>
            <a:fillRect/>
          </a:stretch>
        </p:blipFill>
        <p:spPr>
          <a:xfrm>
            <a:off x="0" y="0"/>
            <a:ext cx="2109216" cy="6858000"/>
          </a:xfrm>
          <a:prstGeom prst="rect">
            <a:avLst/>
          </a:prstGeom>
        </p:spPr>
      </p:pic>
    </p:spTree>
    <p:extLst>
      <p:ext uri="{BB962C8B-B14F-4D97-AF65-F5344CB8AC3E}">
        <p14:creationId xmlns:p14="http://schemas.microsoft.com/office/powerpoint/2010/main" val="394204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F9EC7B8-EC30-444A-B3E4-A755E74AC8F3}"/>
              </a:ext>
            </a:extLst>
          </p:cNvPr>
          <p:cNvSpPr>
            <a:spLocks noGrp="1"/>
          </p:cNvSpPr>
          <p:nvPr>
            <p:ph type="title"/>
          </p:nvPr>
        </p:nvSpPr>
        <p:spPr>
          <a:xfrm>
            <a:off x="2185988" y="365125"/>
            <a:ext cx="9167812" cy="1325563"/>
          </a:xfrm>
        </p:spPr>
        <p:txBody>
          <a:bodyPr/>
          <a:lstStyle/>
          <a:p>
            <a:r>
              <a:rPr lang="en-GB" dirty="0">
                <a:solidFill>
                  <a:srgbClr val="00B050"/>
                </a:solidFill>
              </a:rPr>
              <a:t>Timely, honest &amp; effective </a:t>
            </a:r>
            <a:r>
              <a:rPr lang="en-GB" dirty="0"/>
              <a:t>communication</a:t>
            </a:r>
          </a:p>
        </p:txBody>
      </p:sp>
      <p:sp>
        <p:nvSpPr>
          <p:cNvPr id="10" name="Content Placeholder 9">
            <a:extLst>
              <a:ext uri="{FF2B5EF4-FFF2-40B4-BE49-F238E27FC236}">
                <a16:creationId xmlns:a16="http://schemas.microsoft.com/office/drawing/2014/main" id="{AE134083-8C1D-463F-A843-2A0870491C3B}"/>
              </a:ext>
            </a:extLst>
          </p:cNvPr>
          <p:cNvSpPr>
            <a:spLocks noGrp="1"/>
          </p:cNvSpPr>
          <p:nvPr>
            <p:ph idx="1"/>
          </p:nvPr>
        </p:nvSpPr>
        <p:spPr>
          <a:xfrm>
            <a:off x="2528888" y="1825625"/>
            <a:ext cx="8824912" cy="4351338"/>
          </a:xfrm>
        </p:spPr>
        <p:txBody>
          <a:bodyPr/>
          <a:lstStyle/>
          <a:p>
            <a:r>
              <a:rPr lang="en-GB" dirty="0"/>
              <a:t>This is what students want from us.</a:t>
            </a:r>
          </a:p>
          <a:p>
            <a:r>
              <a:rPr lang="en-GB" dirty="0"/>
              <a:t>They don’t feel that they always get it.</a:t>
            </a:r>
          </a:p>
          <a:p>
            <a:r>
              <a:rPr lang="en-GB" dirty="0"/>
              <a:t>They comment on this in the NSS.</a:t>
            </a:r>
          </a:p>
        </p:txBody>
      </p:sp>
      <p:pic>
        <p:nvPicPr>
          <p:cNvPr id="2" name="Picture 1">
            <a:extLst>
              <a:ext uri="{FF2B5EF4-FFF2-40B4-BE49-F238E27FC236}">
                <a16:creationId xmlns:a16="http://schemas.microsoft.com/office/drawing/2014/main" id="{96E6CE4F-4708-4BBE-82ED-17610FEA469C}"/>
              </a:ext>
            </a:extLst>
          </p:cNvPr>
          <p:cNvPicPr>
            <a:picLocks noChangeAspect="1"/>
          </p:cNvPicPr>
          <p:nvPr/>
        </p:nvPicPr>
        <p:blipFill>
          <a:blip r:embed="rId3"/>
          <a:stretch>
            <a:fillRect/>
          </a:stretch>
        </p:blipFill>
        <p:spPr>
          <a:xfrm>
            <a:off x="0" y="0"/>
            <a:ext cx="2109216" cy="6858000"/>
          </a:xfrm>
          <a:prstGeom prst="rect">
            <a:avLst/>
          </a:prstGeom>
        </p:spPr>
      </p:pic>
    </p:spTree>
    <p:extLst>
      <p:ext uri="{BB962C8B-B14F-4D97-AF65-F5344CB8AC3E}">
        <p14:creationId xmlns:p14="http://schemas.microsoft.com/office/powerpoint/2010/main" val="220614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olonising DMU  Towards an Anti-Racist University.potx" id="{5B446376-FB9D-4228-95D9-DD9262DAEF11}" vid="{E24056F5-59FA-48D4-9C8D-564179E787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2EC6A713267B4895FAF7558C80C079" ma:contentTypeVersion="15" ma:contentTypeDescription="Create a new document." ma:contentTypeScope="" ma:versionID="552c904c578b24784d412f59424f4f8c">
  <xsd:schema xmlns:xsd="http://www.w3.org/2001/XMLSchema" xmlns:xs="http://www.w3.org/2001/XMLSchema" xmlns:p="http://schemas.microsoft.com/office/2006/metadata/properties" xmlns:ns2="54d77eab-c5cb-4e85-8b47-da2696911110" xmlns:ns3="835b7b7b-65b9-40d2-aae1-c9fd55a9b12a" xmlns:ns4="7195c18c-343a-4ead-80af-02dc34667226" targetNamespace="http://schemas.microsoft.com/office/2006/metadata/properties" ma:root="true" ma:fieldsID="84ce7261465a01dc9092e72afd0a4718" ns2:_="" ns3:_="" ns4:_="">
    <xsd:import namespace="54d77eab-c5cb-4e85-8b47-da2696911110"/>
    <xsd:import namespace="835b7b7b-65b9-40d2-aae1-c9fd55a9b12a"/>
    <xsd:import namespace="7195c18c-343a-4ead-80af-02dc34667226"/>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d77eab-c5cb-4e85-8b47-da2696911110"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10c6bb75-2e97-4731-a359-8b11b00b873a"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description="" ma:hidden="true" ma:list="{2a7a737f-da54-41aa-a008-7c1ead81ff77}" ma:internalName="TaxCatchAll" ma:showField="CatchAllData" ma:web="54d77eab-c5cb-4e85-8b47-da26969111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35b7b7b-65b9-40d2-aae1-c9fd55a9b12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95c18c-343a-4ead-80af-02dc3466722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54d77eab-c5cb-4e85-8b47-da2696911110">
      <Terms xmlns="http://schemas.microsoft.com/office/infopath/2007/PartnerControls"/>
    </TaxKeywordTaxHTField>
    <TaxCatchAll xmlns="54d77eab-c5cb-4e85-8b47-da2696911110"/>
  </documentManagement>
</p:properties>
</file>

<file path=customXml/itemProps1.xml><?xml version="1.0" encoding="utf-8"?>
<ds:datastoreItem xmlns:ds="http://schemas.openxmlformats.org/officeDocument/2006/customXml" ds:itemID="{D08DC1A8-6BBA-44E0-8781-6F1E2EF2A3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d77eab-c5cb-4e85-8b47-da2696911110"/>
    <ds:schemaRef ds:uri="835b7b7b-65b9-40d2-aae1-c9fd55a9b12a"/>
    <ds:schemaRef ds:uri="7195c18c-343a-4ead-80af-02dc346672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28E235-BAFB-4E13-8194-5777DF856DD2}">
  <ds:schemaRefs>
    <ds:schemaRef ds:uri="http://schemas.microsoft.com/sharepoint/v3/contenttype/forms"/>
  </ds:schemaRefs>
</ds:datastoreItem>
</file>

<file path=customXml/itemProps3.xml><?xml version="1.0" encoding="utf-8"?>
<ds:datastoreItem xmlns:ds="http://schemas.openxmlformats.org/officeDocument/2006/customXml" ds:itemID="{FC4E6B70-B9C1-4CD8-AC21-6CD9870A9C53}">
  <ds:schemaRefs>
    <ds:schemaRef ds:uri="http://schemas.microsoft.com/office/2006/metadata/properties"/>
    <ds:schemaRef ds:uri="http://purl.org/dc/elements/1.1/"/>
    <ds:schemaRef ds:uri="54d77eab-c5cb-4e85-8b47-da2696911110"/>
    <ds:schemaRef ds:uri="http://schemas.microsoft.com/office/infopath/2007/PartnerControls"/>
    <ds:schemaRef ds:uri="835b7b7b-65b9-40d2-aae1-c9fd55a9b12a"/>
    <ds:schemaRef ds:uri="http://purl.org/dc/terms/"/>
    <ds:schemaRef ds:uri="http://schemas.openxmlformats.org/package/2006/metadata/core-properties"/>
    <ds:schemaRef ds:uri="http://schemas.microsoft.com/office/2006/documentManagement/types"/>
    <ds:schemaRef ds:uri="7195c18c-343a-4ead-80af-02dc3466722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1294</TotalTime>
  <Words>1128</Words>
  <Application>Microsoft Office PowerPoint</Application>
  <PresentationFormat>Widescreen</PresentationFormat>
  <Paragraphs>128</Paragraphs>
  <Slides>23</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Akzidenz-Grotesk Pro Bold</vt:lpstr>
      <vt:lpstr>Akzidenz-Grotesk Pro Regular</vt:lpstr>
      <vt:lpstr>Algerian</vt:lpstr>
      <vt:lpstr>Arial</vt:lpstr>
      <vt:lpstr>Calibri</vt:lpstr>
      <vt:lpstr>Calibri Light</vt:lpstr>
      <vt:lpstr>Office Theme</vt:lpstr>
      <vt:lpstr>2_Office Theme</vt:lpstr>
      <vt:lpstr>PowerPoint Presentation</vt:lpstr>
      <vt:lpstr>PowerPoint Presentation</vt:lpstr>
      <vt:lpstr>Readability: clear communication with students</vt:lpstr>
      <vt:lpstr>Aims and objectives of our session (the wall of text edition):</vt:lpstr>
      <vt:lpstr>In this session we will:</vt:lpstr>
      <vt:lpstr>How hard to read are the General Regulations for Students?</vt:lpstr>
      <vt:lpstr>This hard!</vt:lpstr>
      <vt:lpstr>Why is this important for us &amp; our students?</vt:lpstr>
      <vt:lpstr>Timely, honest &amp; effective communication</vt:lpstr>
      <vt:lpstr>What makes text more or less readable? (1)</vt:lpstr>
      <vt:lpstr>What makes text more or less readable? (2)</vt:lpstr>
      <vt:lpstr>Format (the wall of text edition)</vt:lpstr>
      <vt:lpstr>Format</vt:lpstr>
      <vt:lpstr>Disability team’s top tips:</vt:lpstr>
      <vt:lpstr>Here’s an example of a readable email:</vt:lpstr>
      <vt:lpstr>Here’s another example:</vt:lpstr>
      <vt:lpstr>Readability scoring</vt:lpstr>
      <vt:lpstr>Tools to help</vt:lpstr>
      <vt:lpstr>Demonstrating First Word</vt:lpstr>
      <vt:lpstr>Doing it in practice</vt:lpstr>
      <vt:lpstr>Time to have a go</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dc:creator>
  <cp:keywords/>
  <cp:lastModifiedBy>Rachel Davies</cp:lastModifiedBy>
  <cp:revision>104</cp:revision>
  <cp:lastPrinted>2020-12-07T09:06:54Z</cp:lastPrinted>
  <dcterms:created xsi:type="dcterms:W3CDTF">2019-11-01T13:54:44Z</dcterms:created>
  <dcterms:modified xsi:type="dcterms:W3CDTF">2022-05-17T12:47:44Z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0x010100D82EC6A713267B4895FAF7558C80C079</vt:lpwstr>
  </property>
  <property fmtid="{D5CDD505-2E9C-101B-9397-08002B2CF9AE}" pid="3" name="TaxKeyword">
    <vt:lpwstr/>
  </property>
</Properties>
</file>