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9" r:id="rId5"/>
    <p:sldMasterId id="2147483669" r:id="rId6"/>
    <p:sldMasterId id="2147483680" r:id="rId7"/>
  </p:sldMasterIdLst>
  <p:notesMasterIdLst>
    <p:notesMasterId r:id="rId39"/>
  </p:notesMasterIdLst>
  <p:sldIdLst>
    <p:sldId id="256" r:id="rId8"/>
    <p:sldId id="257" r:id="rId9"/>
    <p:sldId id="297" r:id="rId10"/>
    <p:sldId id="303" r:id="rId11"/>
    <p:sldId id="304" r:id="rId12"/>
    <p:sldId id="272" r:id="rId13"/>
    <p:sldId id="258" r:id="rId14"/>
    <p:sldId id="264" r:id="rId15"/>
    <p:sldId id="338" r:id="rId16"/>
    <p:sldId id="305" r:id="rId17"/>
    <p:sldId id="322" r:id="rId18"/>
    <p:sldId id="334" r:id="rId19"/>
    <p:sldId id="331" r:id="rId20"/>
    <p:sldId id="332" r:id="rId21"/>
    <p:sldId id="333" r:id="rId22"/>
    <p:sldId id="317" r:id="rId23"/>
    <p:sldId id="335" r:id="rId24"/>
    <p:sldId id="336" r:id="rId25"/>
    <p:sldId id="315" r:id="rId26"/>
    <p:sldId id="316" r:id="rId27"/>
    <p:sldId id="314" r:id="rId28"/>
    <p:sldId id="339" r:id="rId29"/>
    <p:sldId id="306" r:id="rId30"/>
    <p:sldId id="329" r:id="rId31"/>
    <p:sldId id="326" r:id="rId32"/>
    <p:sldId id="327" r:id="rId33"/>
    <p:sldId id="328" r:id="rId34"/>
    <p:sldId id="330" r:id="rId35"/>
    <p:sldId id="318" r:id="rId36"/>
    <p:sldId id="337" r:id="rId37"/>
    <p:sldId id="27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B6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68" d="100"/>
          <a:sy n="68" d="100"/>
        </p:scale>
        <p:origin x="50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02DAD2-C39E-4F8F-BCAB-E980B002C99C}" type="datetimeFigureOut">
              <a:rPr lang="en-GB" smtClean="0"/>
              <a:t>10/12/2020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86C463-FCDE-4FC7-A3CC-B8B6D8C0B7D8}" type="slidenum">
              <a:rPr lang="en-GB" smtClean="0"/>
              <a:t>‹#›</a:t>
            </a:fld>
            <a:endParaRPr lang="en-GB"/>
          </a:p>
        </p:txBody>
      </p:sp>
    </p:spTree>
    <p:extLst>
      <p:ext uri="{BB962C8B-B14F-4D97-AF65-F5344CB8AC3E}">
        <p14:creationId xmlns:p14="http://schemas.microsoft.com/office/powerpoint/2010/main" val="1202975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63037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A8E56F-443B-42A3-8416-D2E01D3DE8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307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A8E56F-443B-42A3-8416-D2E01D3DE8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354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A8E56F-443B-42A3-8416-D2E01D3DE8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2004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A8E56F-443B-42A3-8416-D2E01D3DE8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646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A8E56F-443B-42A3-8416-D2E01D3DE8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270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A8E56F-443B-42A3-8416-D2E01D3DE8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4156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EB1E83-9F40-41B1-B4E3-F5C164A969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017064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48045706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92576473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90326239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29048551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atin typeface="+mj-lt"/>
                <a:ea typeface="+mj-ea"/>
                <a:cs typeface="+mj-cs"/>
                <a:sym typeface="Helvetica"/>
              </a:defRPr>
            </a:lvl1pPr>
            <a:lvl2pPr marL="0" indent="457200">
              <a:buSzTx/>
              <a:buFontTx/>
              <a:buNone/>
              <a:defRPr sz="2400" b="1">
                <a:latin typeface="+mj-lt"/>
                <a:ea typeface="+mj-ea"/>
                <a:cs typeface="+mj-cs"/>
                <a:sym typeface="Helvetica"/>
              </a:defRPr>
            </a:lvl2pPr>
            <a:lvl3pPr marL="0" indent="914400">
              <a:buSzTx/>
              <a:buFontTx/>
              <a:buNone/>
              <a:defRPr sz="2400" b="1">
                <a:latin typeface="+mj-lt"/>
                <a:ea typeface="+mj-ea"/>
                <a:cs typeface="+mj-cs"/>
                <a:sym typeface="Helvetica"/>
              </a:defRPr>
            </a:lvl3pPr>
            <a:lvl4pPr marL="0" indent="1371600">
              <a:buSzTx/>
              <a:buFontTx/>
              <a:buNone/>
              <a:defRPr sz="2400" b="1">
                <a:latin typeface="+mj-lt"/>
                <a:ea typeface="+mj-ea"/>
                <a:cs typeface="+mj-cs"/>
                <a:sym typeface="Helvetica"/>
              </a:defRPr>
            </a:lvl4pPr>
            <a:lvl5pPr marL="0" indent="1828800">
              <a:buSzTx/>
              <a:buFontTx/>
              <a:buNone/>
              <a:defRPr sz="2400" b="1">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latin typeface="+mj-lt"/>
                <a:ea typeface="+mj-ea"/>
                <a:cs typeface="+mj-cs"/>
                <a:sym typeface="Helvetica"/>
              </a:defRPr>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14542113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19942777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12464353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420638220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66347377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EB1E83-9F40-41B1-B4E3-F5C164A969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533549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5AD01F-7FE4-4253-810B-59810F2D2A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8182366-4076-4380-AD41-0A9C5AD2BE50}"/>
              </a:ext>
            </a:extLst>
          </p:cNvPr>
          <p:cNvSpPr>
            <a:spLocks noGrp="1"/>
          </p:cNvSpPr>
          <p:nvPr>
            <p:ph type="title"/>
          </p:nvPr>
        </p:nvSpPr>
        <p:spPr>
          <a:xfrm>
            <a:off x="1418259" y="4403035"/>
            <a:ext cx="10515600" cy="1309551"/>
          </a:xfrm>
          <a:prstGeom prst="rect">
            <a:avLst/>
          </a:prstGeom>
        </p:spPr>
        <p:txBody>
          <a:bodyPr anchor="b">
            <a:normAutofit/>
          </a:bodyPr>
          <a:lstStyle>
            <a:lvl1pPr algn="r">
              <a:defRPr sz="4800" b="0">
                <a:solidFill>
                  <a:schemeClr val="bg1"/>
                </a:solidFill>
                <a:latin typeface="Akzidenz-Grotesk Pro Bold" panose="02000803050000020004" pitchFamily="50" charset="0"/>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C2A3743A-5310-4AA2-8F80-DA2B4B0A44FD}"/>
              </a:ext>
            </a:extLst>
          </p:cNvPr>
          <p:cNvSpPr>
            <a:spLocks noGrp="1"/>
          </p:cNvSpPr>
          <p:nvPr>
            <p:ph type="body" idx="1"/>
          </p:nvPr>
        </p:nvSpPr>
        <p:spPr>
          <a:xfrm>
            <a:off x="1418259" y="5712586"/>
            <a:ext cx="10515600" cy="837302"/>
          </a:xfrm>
          <a:prstGeom prst="rect">
            <a:avLst/>
          </a:prstGeom>
        </p:spPr>
        <p:txBody>
          <a:bodyPr>
            <a:normAutofit/>
          </a:bodyPr>
          <a:lstStyle>
            <a:lvl1pPr marL="0" indent="0" algn="r">
              <a:buNone/>
              <a:defRPr sz="3200">
                <a:solidFill>
                  <a:schemeClr val="bg1"/>
                </a:solidFill>
                <a:latin typeface="Akzidenz-Grotesk Pro Regular" panose="02000503030000020003"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91687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5AD01F-7FE4-4253-810B-59810F2D2A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8182366-4076-4380-AD41-0A9C5AD2BE50}"/>
              </a:ext>
            </a:extLst>
          </p:cNvPr>
          <p:cNvSpPr>
            <a:spLocks noGrp="1"/>
          </p:cNvSpPr>
          <p:nvPr>
            <p:ph type="title"/>
          </p:nvPr>
        </p:nvSpPr>
        <p:spPr>
          <a:xfrm>
            <a:off x="1418259" y="4403035"/>
            <a:ext cx="10515600" cy="1309551"/>
          </a:xfrm>
          <a:prstGeom prst="rect">
            <a:avLst/>
          </a:prstGeom>
        </p:spPr>
        <p:txBody>
          <a:bodyPr anchor="b">
            <a:normAutofit/>
          </a:bodyPr>
          <a:lstStyle>
            <a:lvl1pPr algn="r">
              <a:defRPr sz="4800" b="0">
                <a:solidFill>
                  <a:schemeClr val="bg1"/>
                </a:solidFill>
                <a:latin typeface="Akzidenz-Grotesk Pro Bold" panose="02000803050000020004" pitchFamily="50" charset="0"/>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C2A3743A-5310-4AA2-8F80-DA2B4B0A44FD}"/>
              </a:ext>
            </a:extLst>
          </p:cNvPr>
          <p:cNvSpPr>
            <a:spLocks noGrp="1"/>
          </p:cNvSpPr>
          <p:nvPr>
            <p:ph type="body" idx="1"/>
          </p:nvPr>
        </p:nvSpPr>
        <p:spPr>
          <a:xfrm>
            <a:off x="1418259" y="5712586"/>
            <a:ext cx="10515600" cy="837302"/>
          </a:xfrm>
          <a:prstGeom prst="rect">
            <a:avLst/>
          </a:prstGeom>
        </p:spPr>
        <p:txBody>
          <a:bodyPr>
            <a:normAutofit/>
          </a:bodyPr>
          <a:lstStyle>
            <a:lvl1pPr marL="0" indent="0" algn="r">
              <a:buNone/>
              <a:defRPr sz="3200">
                <a:solidFill>
                  <a:schemeClr val="bg1"/>
                </a:solidFill>
                <a:latin typeface="Akzidenz-Grotesk Pro Regular" panose="02000503030000020003"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8054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F3117-C8CB-4B76-9E94-38167587AFC7}"/>
              </a:ext>
            </a:extLst>
          </p:cNvPr>
          <p:cNvSpPr>
            <a:spLocks noGrp="1"/>
          </p:cNvSpPr>
          <p:nvPr>
            <p:ph type="title"/>
          </p:nvPr>
        </p:nvSpPr>
        <p:spPr>
          <a:xfrm>
            <a:off x="2299252" y="210275"/>
            <a:ext cx="9597887" cy="1325563"/>
          </a:xfrm>
          <a:prstGeom prst="rect">
            <a:avLst/>
          </a:prstGeom>
        </p:spPr>
        <p:txBody>
          <a:bodyPr/>
          <a:lstStyle>
            <a:lvl1pPr>
              <a:defRPr b="0">
                <a:latin typeface="Akzidenz-Grotesk Pro Bold" panose="02000803050000020004" pitchFamily="50"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325CCC7-9BE2-40D1-A5FB-CBE3971BC6CB}"/>
              </a:ext>
            </a:extLst>
          </p:cNvPr>
          <p:cNvSpPr>
            <a:spLocks noGrp="1"/>
          </p:cNvSpPr>
          <p:nvPr>
            <p:ph idx="1"/>
          </p:nvPr>
        </p:nvSpPr>
        <p:spPr>
          <a:xfrm>
            <a:off x="2299252" y="1825625"/>
            <a:ext cx="9597887" cy="4782344"/>
          </a:xfrm>
          <a:prstGeom prst="rect">
            <a:avLst/>
          </a:prstGeom>
        </p:spPr>
        <p:txBody>
          <a:bodyPr/>
          <a:lstStyle>
            <a:lvl1pPr>
              <a:buClr>
                <a:srgbClr val="3CB6A2"/>
              </a:buClr>
              <a:defRPr/>
            </a:lvl1pPr>
            <a:lvl2pPr>
              <a:buClr>
                <a:srgbClr val="3CB6A2"/>
              </a:buClr>
              <a:defRPr/>
            </a:lvl2pPr>
            <a:lvl3pPr>
              <a:buClr>
                <a:srgbClr val="3CB6A2"/>
              </a:buClr>
              <a:defRPr/>
            </a:lvl3pPr>
            <a:lvl4pPr>
              <a:buClr>
                <a:srgbClr val="3CB6A2"/>
              </a:buClr>
              <a:defRPr/>
            </a:lvl4pPr>
            <a:lvl5pPr>
              <a:buClr>
                <a:srgbClr val="3CB6A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a:extLst>
              <a:ext uri="{FF2B5EF4-FFF2-40B4-BE49-F238E27FC236}">
                <a16:creationId xmlns:a16="http://schemas.microsoft.com/office/drawing/2014/main" id="{CF78A466-E297-4251-B81A-91409C3097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701" r="34530"/>
          <a:stretch/>
        </p:blipFill>
        <p:spPr>
          <a:xfrm>
            <a:off x="0" y="0"/>
            <a:ext cx="2110154" cy="6858000"/>
          </a:xfrm>
          <a:prstGeom prst="rect">
            <a:avLst/>
          </a:prstGeom>
        </p:spPr>
      </p:pic>
    </p:spTree>
    <p:extLst>
      <p:ext uri="{BB962C8B-B14F-4D97-AF65-F5344CB8AC3E}">
        <p14:creationId xmlns:p14="http://schemas.microsoft.com/office/powerpoint/2010/main" val="15772037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0F7B4-D3C2-418D-A1D0-D028BCA1340E}"/>
              </a:ext>
            </a:extLst>
          </p:cNvPr>
          <p:cNvSpPr>
            <a:spLocks noGrp="1"/>
          </p:cNvSpPr>
          <p:nvPr>
            <p:ph type="title"/>
          </p:nvPr>
        </p:nvSpPr>
        <p:spPr>
          <a:xfrm>
            <a:off x="2325757" y="230153"/>
            <a:ext cx="9495182" cy="1325563"/>
          </a:xfrm>
          <a:prstGeom prst="rect">
            <a:avLst/>
          </a:prstGeom>
        </p:spPr>
        <p:txBody>
          <a:bodyPr/>
          <a:lstStyle>
            <a:lvl1pPr>
              <a:defRPr b="0">
                <a:latin typeface="Akzidenz-Grotesk Pro Bold" panose="02000803050000020004" pitchFamily="50" charset="0"/>
              </a:defRPr>
            </a:lvl1pPr>
          </a:lstStyle>
          <a:p>
            <a:r>
              <a:rPr lang="en-US"/>
              <a:t>Click to edit Master title style</a:t>
            </a:r>
            <a:endParaRPr lang="en-GB" dirty="0"/>
          </a:p>
        </p:txBody>
      </p:sp>
      <p:sp>
        <p:nvSpPr>
          <p:cNvPr id="4" name="Content Placeholder 3">
            <a:extLst>
              <a:ext uri="{FF2B5EF4-FFF2-40B4-BE49-F238E27FC236}">
                <a16:creationId xmlns:a16="http://schemas.microsoft.com/office/drawing/2014/main" id="{6B5FB74F-B287-4297-8B35-973CDFD7BCF7}"/>
              </a:ext>
            </a:extLst>
          </p:cNvPr>
          <p:cNvSpPr>
            <a:spLocks noGrp="1"/>
          </p:cNvSpPr>
          <p:nvPr>
            <p:ph sz="half" idx="2"/>
          </p:nvPr>
        </p:nvSpPr>
        <p:spPr>
          <a:xfrm>
            <a:off x="7185990" y="1825625"/>
            <a:ext cx="4625009" cy="4802222"/>
          </a:xfrm>
          <a:prstGeom prst="rect">
            <a:avLst/>
          </a:prstGeom>
        </p:spPr>
        <p:txBody>
          <a:bodyPr/>
          <a:lstStyle>
            <a:lvl1pPr>
              <a:buClr>
                <a:srgbClr val="3CB6A2"/>
              </a:buClr>
              <a:defRPr>
                <a:solidFill>
                  <a:schemeClr val="tx1"/>
                </a:solidFill>
              </a:defRPr>
            </a:lvl1pPr>
            <a:lvl2pPr>
              <a:buClr>
                <a:srgbClr val="3CB6A2"/>
              </a:buClr>
              <a:defRPr>
                <a:solidFill>
                  <a:schemeClr val="tx1"/>
                </a:solidFill>
              </a:defRPr>
            </a:lvl2pPr>
            <a:lvl3pPr>
              <a:buClr>
                <a:srgbClr val="3CB6A2"/>
              </a:buClr>
              <a:defRPr>
                <a:solidFill>
                  <a:schemeClr val="tx1"/>
                </a:solidFill>
              </a:defRPr>
            </a:lvl3pPr>
            <a:lvl4pPr>
              <a:buClr>
                <a:srgbClr val="3CB6A2"/>
              </a:buClr>
              <a:defRPr>
                <a:solidFill>
                  <a:schemeClr val="tx1"/>
                </a:solidFill>
              </a:defRPr>
            </a:lvl4pPr>
            <a:lvl5pPr>
              <a:buClr>
                <a:srgbClr val="3CB6A2"/>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8">
            <a:extLst>
              <a:ext uri="{FF2B5EF4-FFF2-40B4-BE49-F238E27FC236}">
                <a16:creationId xmlns:a16="http://schemas.microsoft.com/office/drawing/2014/main" id="{EFB9D36F-02D9-4617-AAB0-52BB60C36C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701" r="34530"/>
          <a:stretch/>
        </p:blipFill>
        <p:spPr>
          <a:xfrm>
            <a:off x="0" y="0"/>
            <a:ext cx="2110154" cy="6858000"/>
          </a:xfrm>
          <a:prstGeom prst="rect">
            <a:avLst/>
          </a:prstGeom>
        </p:spPr>
      </p:pic>
      <p:sp>
        <p:nvSpPr>
          <p:cNvPr id="10" name="Content Placeholder 3">
            <a:extLst>
              <a:ext uri="{FF2B5EF4-FFF2-40B4-BE49-F238E27FC236}">
                <a16:creationId xmlns:a16="http://schemas.microsoft.com/office/drawing/2014/main" id="{AB727E05-5651-4987-AFD5-2D4A19546DAE}"/>
              </a:ext>
            </a:extLst>
          </p:cNvPr>
          <p:cNvSpPr>
            <a:spLocks noGrp="1"/>
          </p:cNvSpPr>
          <p:nvPr>
            <p:ph sz="half" idx="10"/>
          </p:nvPr>
        </p:nvSpPr>
        <p:spPr>
          <a:xfrm>
            <a:off x="2325757" y="1825625"/>
            <a:ext cx="4625009" cy="4802222"/>
          </a:xfrm>
          <a:prstGeom prst="rect">
            <a:avLst/>
          </a:prstGeom>
        </p:spPr>
        <p:txBody>
          <a:bodyPr/>
          <a:lstStyle>
            <a:lvl1pPr>
              <a:buClr>
                <a:srgbClr val="3CB6A2"/>
              </a:buClr>
              <a:defRPr/>
            </a:lvl1pPr>
            <a:lvl2pPr>
              <a:buClr>
                <a:srgbClr val="3CB6A2"/>
              </a:buClr>
              <a:defRPr/>
            </a:lvl2pPr>
            <a:lvl3pPr>
              <a:buClr>
                <a:srgbClr val="3CB6A2"/>
              </a:buClr>
              <a:defRPr/>
            </a:lvl3pPr>
            <a:lvl4pPr>
              <a:buClr>
                <a:srgbClr val="3CB6A2"/>
              </a:buClr>
              <a:defRPr/>
            </a:lvl4pPr>
            <a:lvl5pPr>
              <a:buClr>
                <a:srgbClr val="3CB6A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4162350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8097006-74DC-426A-A633-B1DD8E2D6391}"/>
              </a:ext>
            </a:extLst>
          </p:cNvPr>
          <p:cNvSpPr>
            <a:spLocks noGrp="1"/>
          </p:cNvSpPr>
          <p:nvPr>
            <p:ph sz="half" idx="2"/>
          </p:nvPr>
        </p:nvSpPr>
        <p:spPr>
          <a:xfrm>
            <a:off x="2299252" y="1744799"/>
            <a:ext cx="9597887" cy="4902925"/>
          </a:xfrm>
          <a:prstGeom prst="rect">
            <a:avLst/>
          </a:prstGeom>
        </p:spPr>
        <p:txBody>
          <a:bodyPr/>
          <a:lstStyle>
            <a:lvl1pPr marL="0" indent="0">
              <a:buNone/>
              <a:defRPr/>
            </a:lvl1pPr>
          </a:lstStyle>
          <a:p>
            <a:pPr lvl="0"/>
            <a:r>
              <a:rPr lang="en-US"/>
              <a:t>Edit Master text styles</a:t>
            </a:r>
          </a:p>
        </p:txBody>
      </p:sp>
      <p:sp>
        <p:nvSpPr>
          <p:cNvPr id="10" name="Title 1">
            <a:extLst>
              <a:ext uri="{FF2B5EF4-FFF2-40B4-BE49-F238E27FC236}">
                <a16:creationId xmlns:a16="http://schemas.microsoft.com/office/drawing/2014/main" id="{6EDBA7EF-8481-4BA9-BFD7-06717EA5E9C1}"/>
              </a:ext>
            </a:extLst>
          </p:cNvPr>
          <p:cNvSpPr>
            <a:spLocks noGrp="1"/>
          </p:cNvSpPr>
          <p:nvPr>
            <p:ph type="title"/>
          </p:nvPr>
        </p:nvSpPr>
        <p:spPr>
          <a:xfrm>
            <a:off x="2299252" y="210275"/>
            <a:ext cx="9597887" cy="1325563"/>
          </a:xfrm>
          <a:prstGeom prst="rect">
            <a:avLst/>
          </a:prstGeom>
        </p:spPr>
        <p:txBody>
          <a:bodyPr/>
          <a:lstStyle>
            <a:lvl1pPr>
              <a:defRPr b="0">
                <a:latin typeface="Akzidenz-Grotesk Pro Bold" panose="02000803050000020004" pitchFamily="50" charset="0"/>
              </a:defRPr>
            </a:lvl1pPr>
          </a:lstStyle>
          <a:p>
            <a:r>
              <a:rPr lang="en-US"/>
              <a:t>Click to edit Master title style</a:t>
            </a:r>
            <a:endParaRPr lang="en-GB" dirty="0"/>
          </a:p>
        </p:txBody>
      </p:sp>
      <p:pic>
        <p:nvPicPr>
          <p:cNvPr id="11" name="Picture 10">
            <a:extLst>
              <a:ext uri="{FF2B5EF4-FFF2-40B4-BE49-F238E27FC236}">
                <a16:creationId xmlns:a16="http://schemas.microsoft.com/office/drawing/2014/main" id="{E9DDF551-1880-49EA-9B2E-496C206A47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701" r="34530"/>
          <a:stretch/>
        </p:blipFill>
        <p:spPr>
          <a:xfrm>
            <a:off x="0" y="0"/>
            <a:ext cx="2110154" cy="6858000"/>
          </a:xfrm>
          <a:prstGeom prst="rect">
            <a:avLst/>
          </a:prstGeom>
        </p:spPr>
      </p:pic>
    </p:spTree>
    <p:extLst>
      <p:ext uri="{BB962C8B-B14F-4D97-AF65-F5344CB8AC3E}">
        <p14:creationId xmlns:p14="http://schemas.microsoft.com/office/powerpoint/2010/main" val="333863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641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B184F-C6F8-4D72-902F-8FC1D52FAB52}"/>
              </a:ext>
            </a:extLst>
          </p:cNvPr>
          <p:cNvSpPr>
            <a:spLocks noGrp="1"/>
          </p:cNvSpPr>
          <p:nvPr>
            <p:ph type="title"/>
          </p:nvPr>
        </p:nvSpPr>
        <p:spPr>
          <a:xfrm>
            <a:off x="2263153" y="278296"/>
            <a:ext cx="3932237" cy="1600200"/>
          </a:xfrm>
          <a:prstGeom prst="rect">
            <a:avLst/>
          </a:prstGeom>
        </p:spPr>
        <p:txBody>
          <a:bodyPr anchor="ctr">
            <a:noAutofit/>
          </a:bodyPr>
          <a:lstStyle>
            <a:lvl1pPr>
              <a:defRPr sz="4000" b="0">
                <a:latin typeface="Akzidenz-Grotesk Pro Bold" panose="02000803050000020004" pitchFamily="50"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3A302BEB-9D9A-4171-932B-7DDCF80CE8E8}"/>
              </a:ext>
            </a:extLst>
          </p:cNvPr>
          <p:cNvSpPr>
            <a:spLocks noGrp="1"/>
          </p:cNvSpPr>
          <p:nvPr>
            <p:ph idx="1"/>
          </p:nvPr>
        </p:nvSpPr>
        <p:spPr>
          <a:xfrm>
            <a:off x="6311348" y="278296"/>
            <a:ext cx="5660266" cy="6311347"/>
          </a:xfrm>
          <a:prstGeom prst="rect">
            <a:avLst/>
          </a:prstGeom>
        </p:spPr>
        <p:txBody>
          <a:bodyPr>
            <a:normAutofit/>
          </a:bodyPr>
          <a:lstStyle>
            <a:lvl1pPr>
              <a:buClr>
                <a:srgbClr val="3CB6A2"/>
              </a:buClr>
              <a:defRPr sz="2800"/>
            </a:lvl1pPr>
            <a:lvl2pPr>
              <a:buClr>
                <a:srgbClr val="3CB6A2"/>
              </a:buClr>
              <a:defRPr sz="2400"/>
            </a:lvl2pPr>
            <a:lvl3pPr>
              <a:buClr>
                <a:srgbClr val="3CB6A2"/>
              </a:buClr>
              <a:defRPr sz="2000"/>
            </a:lvl3pPr>
            <a:lvl4pPr>
              <a:buClr>
                <a:srgbClr val="3CB6A2"/>
              </a:buClr>
              <a:defRPr sz="1800"/>
            </a:lvl4pPr>
            <a:lvl5pPr>
              <a:buClr>
                <a:srgbClr val="3CB6A2"/>
              </a:buClr>
              <a:defRPr sz="18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a:extLst>
              <a:ext uri="{FF2B5EF4-FFF2-40B4-BE49-F238E27FC236}">
                <a16:creationId xmlns:a16="http://schemas.microsoft.com/office/drawing/2014/main" id="{30DE8742-DBA5-42AA-9054-84585E6D5DB8}"/>
              </a:ext>
            </a:extLst>
          </p:cNvPr>
          <p:cNvSpPr>
            <a:spLocks noGrp="1"/>
          </p:cNvSpPr>
          <p:nvPr>
            <p:ph type="body" sz="half" idx="2"/>
          </p:nvPr>
        </p:nvSpPr>
        <p:spPr>
          <a:xfrm>
            <a:off x="2263153" y="1878496"/>
            <a:ext cx="3932237" cy="4701208"/>
          </a:xfrm>
          <a:prstGeom prst="rect">
            <a:avLst/>
          </a:prstGeo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9" name="Picture 8">
            <a:extLst>
              <a:ext uri="{FF2B5EF4-FFF2-40B4-BE49-F238E27FC236}">
                <a16:creationId xmlns:a16="http://schemas.microsoft.com/office/drawing/2014/main" id="{ABFC8CBB-99E6-4626-8639-568F20E9E6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701" r="34530"/>
          <a:stretch/>
        </p:blipFill>
        <p:spPr>
          <a:xfrm>
            <a:off x="0" y="0"/>
            <a:ext cx="2110154" cy="6858000"/>
          </a:xfrm>
          <a:prstGeom prst="rect">
            <a:avLst/>
          </a:prstGeom>
        </p:spPr>
      </p:pic>
    </p:spTree>
    <p:extLst>
      <p:ext uri="{BB962C8B-B14F-4D97-AF65-F5344CB8AC3E}">
        <p14:creationId xmlns:p14="http://schemas.microsoft.com/office/powerpoint/2010/main" val="3264783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E4E79E-34F3-472D-8A68-30A1E78B89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019281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17FA0EA-A71F-4E91-88D3-5922BE282427}" type="datetimeFigureOut">
              <a:rPr lang="en-GB" smtClean="0"/>
              <a:t>10/12/2020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90B0036-BA51-4E08-AD82-43B9E7EC1912}" type="slidenum">
              <a:rPr lang="en-GB" smtClean="0"/>
              <a:t>‹#›</a:t>
            </a:fld>
            <a:endParaRPr lang="en-GB"/>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841040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17FA0EA-A71F-4E91-88D3-5922BE282427}" type="datetimeFigureOut">
              <a:rPr lang="en-GB" smtClean="0"/>
              <a:t>10/12/2020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90B0036-BA51-4E08-AD82-43B9E7EC1912}" type="slidenum">
              <a:rPr lang="en-GB" smtClean="0"/>
              <a:t>‹#›</a:t>
            </a:fld>
            <a:endParaRPr lang="en-GB"/>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572530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5799F-ADB9-4BA6-B9BD-43F8ACC3A9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48EA35-5961-49BA-B012-A2D08FC5DA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692212-1632-4E12-80E5-76C8C662247E}"/>
              </a:ext>
            </a:extLst>
          </p:cNvPr>
          <p:cNvSpPr>
            <a:spLocks noGrp="1"/>
          </p:cNvSpPr>
          <p:nvPr>
            <p:ph type="dt" sz="half" idx="10"/>
          </p:nvPr>
        </p:nvSpPr>
        <p:spPr/>
        <p:txBody>
          <a:bodyPr/>
          <a:lstStyle/>
          <a:p>
            <a:fld id="{D1C7821B-A15B-4301-B120-0B836A513A58}" type="datetimeFigureOut">
              <a:rPr lang="en-US" smtClean="0"/>
              <a:t>12/10/2020</a:t>
            </a:fld>
            <a:endParaRPr lang="en-US"/>
          </a:p>
        </p:txBody>
      </p:sp>
      <p:sp>
        <p:nvSpPr>
          <p:cNvPr id="5" name="Footer Placeholder 4">
            <a:extLst>
              <a:ext uri="{FF2B5EF4-FFF2-40B4-BE49-F238E27FC236}">
                <a16:creationId xmlns:a16="http://schemas.microsoft.com/office/drawing/2014/main" id="{C9B4C143-6510-4DE5-9772-D8DB93331A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36A095-FA95-497B-8893-2EC34F25F421}"/>
              </a:ext>
            </a:extLst>
          </p:cNvPr>
          <p:cNvSpPr>
            <a:spLocks noGrp="1"/>
          </p:cNvSpPr>
          <p:nvPr>
            <p:ph type="sldNum" sz="quarter" idx="12"/>
          </p:nvPr>
        </p:nvSpPr>
        <p:spPr/>
        <p:txBody>
          <a:bodyPr/>
          <a:lstStyle/>
          <a:p>
            <a:fld id="{1439B0C4-D02C-4880-B21D-8EB8ADF29B90}" type="slidenum">
              <a:rPr lang="en-US" smtClean="0"/>
              <a:t>‹#›</a:t>
            </a:fld>
            <a:endParaRPr lang="en-US"/>
          </a:p>
        </p:txBody>
      </p:sp>
    </p:spTree>
    <p:extLst>
      <p:ext uri="{BB962C8B-B14F-4D97-AF65-F5344CB8AC3E}">
        <p14:creationId xmlns:p14="http://schemas.microsoft.com/office/powerpoint/2010/main" val="411812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F3117-C8CB-4B76-9E94-38167587AFC7}"/>
              </a:ext>
            </a:extLst>
          </p:cNvPr>
          <p:cNvSpPr>
            <a:spLocks noGrp="1"/>
          </p:cNvSpPr>
          <p:nvPr>
            <p:ph type="title"/>
          </p:nvPr>
        </p:nvSpPr>
        <p:spPr>
          <a:xfrm>
            <a:off x="2299252" y="210275"/>
            <a:ext cx="9597887" cy="1325563"/>
          </a:xfrm>
          <a:prstGeom prst="rect">
            <a:avLst/>
          </a:prstGeom>
        </p:spPr>
        <p:txBody>
          <a:bodyPr/>
          <a:lstStyle>
            <a:lvl1pPr>
              <a:defRPr b="0">
                <a:latin typeface="Akzidenz-Grotesk Pro Bold" panose="02000803050000020004" pitchFamily="50"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325CCC7-9BE2-40D1-A5FB-CBE3971BC6CB}"/>
              </a:ext>
            </a:extLst>
          </p:cNvPr>
          <p:cNvSpPr>
            <a:spLocks noGrp="1"/>
          </p:cNvSpPr>
          <p:nvPr>
            <p:ph idx="1"/>
          </p:nvPr>
        </p:nvSpPr>
        <p:spPr>
          <a:xfrm>
            <a:off x="2299252" y="1825625"/>
            <a:ext cx="9597887" cy="4782344"/>
          </a:xfrm>
          <a:prstGeom prst="rect">
            <a:avLst/>
          </a:prstGeom>
        </p:spPr>
        <p:txBody>
          <a:bodyPr/>
          <a:lstStyle>
            <a:lvl1pPr>
              <a:buClr>
                <a:srgbClr val="3CB6A2"/>
              </a:buClr>
              <a:defRPr/>
            </a:lvl1pPr>
            <a:lvl2pPr>
              <a:buClr>
                <a:srgbClr val="3CB6A2"/>
              </a:buClr>
              <a:defRPr/>
            </a:lvl2pPr>
            <a:lvl3pPr>
              <a:buClr>
                <a:srgbClr val="3CB6A2"/>
              </a:buClr>
              <a:defRPr/>
            </a:lvl3pPr>
            <a:lvl4pPr>
              <a:buClr>
                <a:srgbClr val="3CB6A2"/>
              </a:buClr>
              <a:defRPr/>
            </a:lvl4pPr>
            <a:lvl5pPr>
              <a:buClr>
                <a:srgbClr val="3CB6A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a:extLst>
              <a:ext uri="{FF2B5EF4-FFF2-40B4-BE49-F238E27FC236}">
                <a16:creationId xmlns:a16="http://schemas.microsoft.com/office/drawing/2014/main" id="{CF78A466-E297-4251-B81A-91409C3097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701" r="34530"/>
          <a:stretch/>
        </p:blipFill>
        <p:spPr>
          <a:xfrm>
            <a:off x="0" y="0"/>
            <a:ext cx="2110154" cy="6858000"/>
          </a:xfrm>
          <a:prstGeom prst="rect">
            <a:avLst/>
          </a:prstGeom>
        </p:spPr>
      </p:pic>
    </p:spTree>
    <p:extLst>
      <p:ext uri="{BB962C8B-B14F-4D97-AF65-F5344CB8AC3E}">
        <p14:creationId xmlns:p14="http://schemas.microsoft.com/office/powerpoint/2010/main" val="21812047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ED812-8EF2-459E-B1BB-2CE833D357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76F7E4-D3EB-406C-A354-E37697428C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A1D023-29E3-4D61-8BB3-BD64B34C5024}"/>
              </a:ext>
            </a:extLst>
          </p:cNvPr>
          <p:cNvSpPr>
            <a:spLocks noGrp="1"/>
          </p:cNvSpPr>
          <p:nvPr>
            <p:ph type="dt" sz="half" idx="10"/>
          </p:nvPr>
        </p:nvSpPr>
        <p:spPr/>
        <p:txBody>
          <a:bodyPr/>
          <a:lstStyle/>
          <a:p>
            <a:fld id="{D1C7821B-A15B-4301-B120-0B836A513A58}" type="datetimeFigureOut">
              <a:rPr lang="en-US" smtClean="0"/>
              <a:t>12/10/2020</a:t>
            </a:fld>
            <a:endParaRPr lang="en-US"/>
          </a:p>
        </p:txBody>
      </p:sp>
      <p:sp>
        <p:nvSpPr>
          <p:cNvPr id="5" name="Footer Placeholder 4">
            <a:extLst>
              <a:ext uri="{FF2B5EF4-FFF2-40B4-BE49-F238E27FC236}">
                <a16:creationId xmlns:a16="http://schemas.microsoft.com/office/drawing/2014/main" id="{37FAC603-1CC5-4BC2-9374-184B93BD4F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2A92C7-D73B-4327-8423-ED70B2070315}"/>
              </a:ext>
            </a:extLst>
          </p:cNvPr>
          <p:cNvSpPr>
            <a:spLocks noGrp="1"/>
          </p:cNvSpPr>
          <p:nvPr>
            <p:ph type="sldNum" sz="quarter" idx="12"/>
          </p:nvPr>
        </p:nvSpPr>
        <p:spPr/>
        <p:txBody>
          <a:bodyPr/>
          <a:lstStyle/>
          <a:p>
            <a:fld id="{1439B0C4-D02C-4880-B21D-8EB8ADF29B90}" type="slidenum">
              <a:rPr lang="en-US" smtClean="0"/>
              <a:t>‹#›</a:t>
            </a:fld>
            <a:endParaRPr lang="en-US"/>
          </a:p>
        </p:txBody>
      </p:sp>
    </p:spTree>
    <p:extLst>
      <p:ext uri="{BB962C8B-B14F-4D97-AF65-F5344CB8AC3E}">
        <p14:creationId xmlns:p14="http://schemas.microsoft.com/office/powerpoint/2010/main" val="34599666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ADCD2-973A-42F9-BE7B-59987445B7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B58928-A71F-4465-B67E-A3BA3F9705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7F6739-1E52-4788-BEA7-0FB9C09105B0}"/>
              </a:ext>
            </a:extLst>
          </p:cNvPr>
          <p:cNvSpPr>
            <a:spLocks noGrp="1"/>
          </p:cNvSpPr>
          <p:nvPr>
            <p:ph type="dt" sz="half" idx="10"/>
          </p:nvPr>
        </p:nvSpPr>
        <p:spPr/>
        <p:txBody>
          <a:bodyPr/>
          <a:lstStyle/>
          <a:p>
            <a:fld id="{D1C7821B-A15B-4301-B120-0B836A513A58}" type="datetimeFigureOut">
              <a:rPr lang="en-US" smtClean="0"/>
              <a:t>12/10/2020</a:t>
            </a:fld>
            <a:endParaRPr lang="en-US"/>
          </a:p>
        </p:txBody>
      </p:sp>
      <p:sp>
        <p:nvSpPr>
          <p:cNvPr id="5" name="Footer Placeholder 4">
            <a:extLst>
              <a:ext uri="{FF2B5EF4-FFF2-40B4-BE49-F238E27FC236}">
                <a16:creationId xmlns:a16="http://schemas.microsoft.com/office/drawing/2014/main" id="{9FF90050-7B7C-4D59-91CE-7751EAC22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F1CB66-E0E4-46BE-A50B-05C932F3A5CC}"/>
              </a:ext>
            </a:extLst>
          </p:cNvPr>
          <p:cNvSpPr>
            <a:spLocks noGrp="1"/>
          </p:cNvSpPr>
          <p:nvPr>
            <p:ph type="sldNum" sz="quarter" idx="12"/>
          </p:nvPr>
        </p:nvSpPr>
        <p:spPr/>
        <p:txBody>
          <a:bodyPr/>
          <a:lstStyle/>
          <a:p>
            <a:fld id="{1439B0C4-D02C-4880-B21D-8EB8ADF29B90}" type="slidenum">
              <a:rPr lang="en-US" smtClean="0"/>
              <a:t>‹#›</a:t>
            </a:fld>
            <a:endParaRPr lang="en-US"/>
          </a:p>
        </p:txBody>
      </p:sp>
    </p:spTree>
    <p:extLst>
      <p:ext uri="{BB962C8B-B14F-4D97-AF65-F5344CB8AC3E}">
        <p14:creationId xmlns:p14="http://schemas.microsoft.com/office/powerpoint/2010/main" val="1654452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8B873-DBD8-4D2E-8338-10E51D27C5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6A50CE-92E6-42BB-82FE-BB0FDA1570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DE397F-DABB-4C7D-818B-4508E32621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A73E5B-83BF-414D-9DB3-0CA6F2CD8CAD}"/>
              </a:ext>
            </a:extLst>
          </p:cNvPr>
          <p:cNvSpPr>
            <a:spLocks noGrp="1"/>
          </p:cNvSpPr>
          <p:nvPr>
            <p:ph type="dt" sz="half" idx="10"/>
          </p:nvPr>
        </p:nvSpPr>
        <p:spPr/>
        <p:txBody>
          <a:bodyPr/>
          <a:lstStyle/>
          <a:p>
            <a:fld id="{D1C7821B-A15B-4301-B120-0B836A513A58}" type="datetimeFigureOut">
              <a:rPr lang="en-US" smtClean="0"/>
              <a:t>12/10/2020</a:t>
            </a:fld>
            <a:endParaRPr lang="en-US"/>
          </a:p>
        </p:txBody>
      </p:sp>
      <p:sp>
        <p:nvSpPr>
          <p:cNvPr id="6" name="Footer Placeholder 5">
            <a:extLst>
              <a:ext uri="{FF2B5EF4-FFF2-40B4-BE49-F238E27FC236}">
                <a16:creationId xmlns:a16="http://schemas.microsoft.com/office/drawing/2014/main" id="{2328FAC0-179D-43D5-ABA2-D1F4D51994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7A6880-B267-425A-A23F-FD7712459EAF}"/>
              </a:ext>
            </a:extLst>
          </p:cNvPr>
          <p:cNvSpPr>
            <a:spLocks noGrp="1"/>
          </p:cNvSpPr>
          <p:nvPr>
            <p:ph type="sldNum" sz="quarter" idx="12"/>
          </p:nvPr>
        </p:nvSpPr>
        <p:spPr/>
        <p:txBody>
          <a:bodyPr/>
          <a:lstStyle/>
          <a:p>
            <a:fld id="{1439B0C4-D02C-4880-B21D-8EB8ADF29B90}" type="slidenum">
              <a:rPr lang="en-US" smtClean="0"/>
              <a:t>‹#›</a:t>
            </a:fld>
            <a:endParaRPr lang="en-US"/>
          </a:p>
        </p:txBody>
      </p:sp>
    </p:spTree>
    <p:extLst>
      <p:ext uri="{BB962C8B-B14F-4D97-AF65-F5344CB8AC3E}">
        <p14:creationId xmlns:p14="http://schemas.microsoft.com/office/powerpoint/2010/main" val="24789853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62741-31D3-4DB0-8D7A-A41C5FA99B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036A1-41A1-4BF1-9024-9A0C3DEB9B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21E36D-7373-4F1B-BD56-5BD80E67AC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5AA8AE-A9AA-4F7C-8A01-15B9FEC75D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7FFFC3-3548-42C3-BEA2-3A348867B4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0CCD1A-AD11-447B-B17C-09B0FFA7402A}"/>
              </a:ext>
            </a:extLst>
          </p:cNvPr>
          <p:cNvSpPr>
            <a:spLocks noGrp="1"/>
          </p:cNvSpPr>
          <p:nvPr>
            <p:ph type="dt" sz="half" idx="10"/>
          </p:nvPr>
        </p:nvSpPr>
        <p:spPr/>
        <p:txBody>
          <a:bodyPr/>
          <a:lstStyle/>
          <a:p>
            <a:fld id="{D1C7821B-A15B-4301-B120-0B836A513A58}" type="datetimeFigureOut">
              <a:rPr lang="en-US" smtClean="0"/>
              <a:t>12/10/2020</a:t>
            </a:fld>
            <a:endParaRPr lang="en-US"/>
          </a:p>
        </p:txBody>
      </p:sp>
      <p:sp>
        <p:nvSpPr>
          <p:cNvPr id="8" name="Footer Placeholder 7">
            <a:extLst>
              <a:ext uri="{FF2B5EF4-FFF2-40B4-BE49-F238E27FC236}">
                <a16:creationId xmlns:a16="http://schemas.microsoft.com/office/drawing/2014/main" id="{0B15E722-4D99-42E1-B883-ABBF79BCEB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152FB0-CCF3-427E-BC1A-41350BBCE2BA}"/>
              </a:ext>
            </a:extLst>
          </p:cNvPr>
          <p:cNvSpPr>
            <a:spLocks noGrp="1"/>
          </p:cNvSpPr>
          <p:nvPr>
            <p:ph type="sldNum" sz="quarter" idx="12"/>
          </p:nvPr>
        </p:nvSpPr>
        <p:spPr/>
        <p:txBody>
          <a:bodyPr/>
          <a:lstStyle/>
          <a:p>
            <a:fld id="{1439B0C4-D02C-4880-B21D-8EB8ADF29B90}" type="slidenum">
              <a:rPr lang="en-US" smtClean="0"/>
              <a:t>‹#›</a:t>
            </a:fld>
            <a:endParaRPr lang="en-US"/>
          </a:p>
        </p:txBody>
      </p:sp>
    </p:spTree>
    <p:extLst>
      <p:ext uri="{BB962C8B-B14F-4D97-AF65-F5344CB8AC3E}">
        <p14:creationId xmlns:p14="http://schemas.microsoft.com/office/powerpoint/2010/main" val="3214043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85E2E-9811-4E57-B7B7-B434EBE173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3D0007-E222-4A86-B8CB-97AF5C90A347}"/>
              </a:ext>
            </a:extLst>
          </p:cNvPr>
          <p:cNvSpPr>
            <a:spLocks noGrp="1"/>
          </p:cNvSpPr>
          <p:nvPr>
            <p:ph type="dt" sz="half" idx="10"/>
          </p:nvPr>
        </p:nvSpPr>
        <p:spPr/>
        <p:txBody>
          <a:bodyPr/>
          <a:lstStyle/>
          <a:p>
            <a:fld id="{D1C7821B-A15B-4301-B120-0B836A513A58}" type="datetimeFigureOut">
              <a:rPr lang="en-US" smtClean="0"/>
              <a:t>12/10/2020</a:t>
            </a:fld>
            <a:endParaRPr lang="en-US"/>
          </a:p>
        </p:txBody>
      </p:sp>
      <p:sp>
        <p:nvSpPr>
          <p:cNvPr id="4" name="Footer Placeholder 3">
            <a:extLst>
              <a:ext uri="{FF2B5EF4-FFF2-40B4-BE49-F238E27FC236}">
                <a16:creationId xmlns:a16="http://schemas.microsoft.com/office/drawing/2014/main" id="{6A4D4FDB-6303-40C1-BD07-0B6982444D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6DFA46-F312-47E9-AC4F-18518102C7BB}"/>
              </a:ext>
            </a:extLst>
          </p:cNvPr>
          <p:cNvSpPr>
            <a:spLocks noGrp="1"/>
          </p:cNvSpPr>
          <p:nvPr>
            <p:ph type="sldNum" sz="quarter" idx="12"/>
          </p:nvPr>
        </p:nvSpPr>
        <p:spPr/>
        <p:txBody>
          <a:bodyPr/>
          <a:lstStyle/>
          <a:p>
            <a:fld id="{1439B0C4-D02C-4880-B21D-8EB8ADF29B90}" type="slidenum">
              <a:rPr lang="en-US" smtClean="0"/>
              <a:t>‹#›</a:t>
            </a:fld>
            <a:endParaRPr lang="en-US"/>
          </a:p>
        </p:txBody>
      </p:sp>
    </p:spTree>
    <p:extLst>
      <p:ext uri="{BB962C8B-B14F-4D97-AF65-F5344CB8AC3E}">
        <p14:creationId xmlns:p14="http://schemas.microsoft.com/office/powerpoint/2010/main" val="7249601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9BAFEC-E053-4F6D-AFCA-27BB949FE75E}"/>
              </a:ext>
            </a:extLst>
          </p:cNvPr>
          <p:cNvSpPr>
            <a:spLocks noGrp="1"/>
          </p:cNvSpPr>
          <p:nvPr>
            <p:ph type="dt" sz="half" idx="10"/>
          </p:nvPr>
        </p:nvSpPr>
        <p:spPr/>
        <p:txBody>
          <a:bodyPr/>
          <a:lstStyle/>
          <a:p>
            <a:fld id="{D1C7821B-A15B-4301-B120-0B836A513A58}" type="datetimeFigureOut">
              <a:rPr lang="en-US" smtClean="0"/>
              <a:t>12/10/2020</a:t>
            </a:fld>
            <a:endParaRPr lang="en-US"/>
          </a:p>
        </p:txBody>
      </p:sp>
      <p:sp>
        <p:nvSpPr>
          <p:cNvPr id="3" name="Footer Placeholder 2">
            <a:extLst>
              <a:ext uri="{FF2B5EF4-FFF2-40B4-BE49-F238E27FC236}">
                <a16:creationId xmlns:a16="http://schemas.microsoft.com/office/drawing/2014/main" id="{AD0A80BF-F489-4EFA-AD06-01E707A927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1378B2-80D6-455A-9F60-C50D67CB1721}"/>
              </a:ext>
            </a:extLst>
          </p:cNvPr>
          <p:cNvSpPr>
            <a:spLocks noGrp="1"/>
          </p:cNvSpPr>
          <p:nvPr>
            <p:ph type="sldNum" sz="quarter" idx="12"/>
          </p:nvPr>
        </p:nvSpPr>
        <p:spPr/>
        <p:txBody>
          <a:bodyPr/>
          <a:lstStyle/>
          <a:p>
            <a:fld id="{1439B0C4-D02C-4880-B21D-8EB8ADF29B90}" type="slidenum">
              <a:rPr lang="en-US" smtClean="0"/>
              <a:t>‹#›</a:t>
            </a:fld>
            <a:endParaRPr lang="en-US"/>
          </a:p>
        </p:txBody>
      </p:sp>
    </p:spTree>
    <p:extLst>
      <p:ext uri="{BB962C8B-B14F-4D97-AF65-F5344CB8AC3E}">
        <p14:creationId xmlns:p14="http://schemas.microsoft.com/office/powerpoint/2010/main" val="21408854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0B97B-F985-40DF-88BA-D304407BF9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C83361-C2E4-4FD2-A64F-4565DE52A0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4C380E-3B9F-4DB7-B065-E1892706F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EA50C9-C211-45B9-991D-0367D7068293}"/>
              </a:ext>
            </a:extLst>
          </p:cNvPr>
          <p:cNvSpPr>
            <a:spLocks noGrp="1"/>
          </p:cNvSpPr>
          <p:nvPr>
            <p:ph type="dt" sz="half" idx="10"/>
          </p:nvPr>
        </p:nvSpPr>
        <p:spPr/>
        <p:txBody>
          <a:bodyPr/>
          <a:lstStyle/>
          <a:p>
            <a:fld id="{D1C7821B-A15B-4301-B120-0B836A513A58}" type="datetimeFigureOut">
              <a:rPr lang="en-US" smtClean="0"/>
              <a:t>12/10/2020</a:t>
            </a:fld>
            <a:endParaRPr lang="en-US"/>
          </a:p>
        </p:txBody>
      </p:sp>
      <p:sp>
        <p:nvSpPr>
          <p:cNvPr id="6" name="Footer Placeholder 5">
            <a:extLst>
              <a:ext uri="{FF2B5EF4-FFF2-40B4-BE49-F238E27FC236}">
                <a16:creationId xmlns:a16="http://schemas.microsoft.com/office/drawing/2014/main" id="{4D4883E4-AF36-40E2-ADAF-3D4125F250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ADC9E4-4908-41F9-9225-739F519A3A6A}"/>
              </a:ext>
            </a:extLst>
          </p:cNvPr>
          <p:cNvSpPr>
            <a:spLocks noGrp="1"/>
          </p:cNvSpPr>
          <p:nvPr>
            <p:ph type="sldNum" sz="quarter" idx="12"/>
          </p:nvPr>
        </p:nvSpPr>
        <p:spPr/>
        <p:txBody>
          <a:bodyPr/>
          <a:lstStyle/>
          <a:p>
            <a:fld id="{1439B0C4-D02C-4880-B21D-8EB8ADF29B90}" type="slidenum">
              <a:rPr lang="en-US" smtClean="0"/>
              <a:t>‹#›</a:t>
            </a:fld>
            <a:endParaRPr lang="en-US"/>
          </a:p>
        </p:txBody>
      </p:sp>
    </p:spTree>
    <p:extLst>
      <p:ext uri="{BB962C8B-B14F-4D97-AF65-F5344CB8AC3E}">
        <p14:creationId xmlns:p14="http://schemas.microsoft.com/office/powerpoint/2010/main" val="23468224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6EE06-906A-443B-8C37-D0E12AF2B8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B471CD-A35D-4ED3-B82F-609E1A3782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47EB7A-7550-47E4-AFF8-2C78CF57A9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D78E52-F6CD-424D-939D-2F069E8C7A0C}"/>
              </a:ext>
            </a:extLst>
          </p:cNvPr>
          <p:cNvSpPr>
            <a:spLocks noGrp="1"/>
          </p:cNvSpPr>
          <p:nvPr>
            <p:ph type="dt" sz="half" idx="10"/>
          </p:nvPr>
        </p:nvSpPr>
        <p:spPr/>
        <p:txBody>
          <a:bodyPr/>
          <a:lstStyle/>
          <a:p>
            <a:fld id="{D1C7821B-A15B-4301-B120-0B836A513A58}" type="datetimeFigureOut">
              <a:rPr lang="en-US" smtClean="0"/>
              <a:t>12/10/2020</a:t>
            </a:fld>
            <a:endParaRPr lang="en-US"/>
          </a:p>
        </p:txBody>
      </p:sp>
      <p:sp>
        <p:nvSpPr>
          <p:cNvPr id="6" name="Footer Placeholder 5">
            <a:extLst>
              <a:ext uri="{FF2B5EF4-FFF2-40B4-BE49-F238E27FC236}">
                <a16:creationId xmlns:a16="http://schemas.microsoft.com/office/drawing/2014/main" id="{63DC6F7E-C2C2-41C7-BA43-E7288D05CC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72A277-62D0-4545-B1E8-1FC9E0E500AB}"/>
              </a:ext>
            </a:extLst>
          </p:cNvPr>
          <p:cNvSpPr>
            <a:spLocks noGrp="1"/>
          </p:cNvSpPr>
          <p:nvPr>
            <p:ph type="sldNum" sz="quarter" idx="12"/>
          </p:nvPr>
        </p:nvSpPr>
        <p:spPr/>
        <p:txBody>
          <a:bodyPr/>
          <a:lstStyle/>
          <a:p>
            <a:fld id="{1439B0C4-D02C-4880-B21D-8EB8ADF29B90}" type="slidenum">
              <a:rPr lang="en-US" smtClean="0"/>
              <a:t>‹#›</a:t>
            </a:fld>
            <a:endParaRPr lang="en-US"/>
          </a:p>
        </p:txBody>
      </p:sp>
    </p:spTree>
    <p:extLst>
      <p:ext uri="{BB962C8B-B14F-4D97-AF65-F5344CB8AC3E}">
        <p14:creationId xmlns:p14="http://schemas.microsoft.com/office/powerpoint/2010/main" val="32162201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324B5-8615-432F-87F8-825F707938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AB1698-B4BE-424E-9C32-3FE18FF719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AFF792-5954-4490-BBB9-0A9C3635F6FC}"/>
              </a:ext>
            </a:extLst>
          </p:cNvPr>
          <p:cNvSpPr>
            <a:spLocks noGrp="1"/>
          </p:cNvSpPr>
          <p:nvPr>
            <p:ph type="dt" sz="half" idx="10"/>
          </p:nvPr>
        </p:nvSpPr>
        <p:spPr/>
        <p:txBody>
          <a:bodyPr/>
          <a:lstStyle/>
          <a:p>
            <a:fld id="{D1C7821B-A15B-4301-B120-0B836A513A58}" type="datetimeFigureOut">
              <a:rPr lang="en-US" smtClean="0"/>
              <a:t>12/10/2020</a:t>
            </a:fld>
            <a:endParaRPr lang="en-US"/>
          </a:p>
        </p:txBody>
      </p:sp>
      <p:sp>
        <p:nvSpPr>
          <p:cNvPr id="5" name="Footer Placeholder 4">
            <a:extLst>
              <a:ext uri="{FF2B5EF4-FFF2-40B4-BE49-F238E27FC236}">
                <a16:creationId xmlns:a16="http://schemas.microsoft.com/office/drawing/2014/main" id="{E1AE0B64-D2BB-4269-A1C5-14C63A66AD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DD5FC9-FACF-411C-806E-6DE81D69EC4B}"/>
              </a:ext>
            </a:extLst>
          </p:cNvPr>
          <p:cNvSpPr>
            <a:spLocks noGrp="1"/>
          </p:cNvSpPr>
          <p:nvPr>
            <p:ph type="sldNum" sz="quarter" idx="12"/>
          </p:nvPr>
        </p:nvSpPr>
        <p:spPr/>
        <p:txBody>
          <a:bodyPr/>
          <a:lstStyle/>
          <a:p>
            <a:fld id="{1439B0C4-D02C-4880-B21D-8EB8ADF29B90}" type="slidenum">
              <a:rPr lang="en-US" smtClean="0"/>
              <a:t>‹#›</a:t>
            </a:fld>
            <a:endParaRPr lang="en-US"/>
          </a:p>
        </p:txBody>
      </p:sp>
    </p:spTree>
    <p:extLst>
      <p:ext uri="{BB962C8B-B14F-4D97-AF65-F5344CB8AC3E}">
        <p14:creationId xmlns:p14="http://schemas.microsoft.com/office/powerpoint/2010/main" val="1698009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C79B8B-41B1-4B5F-A68F-D581CF80BF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0130EC-028A-4553-B10A-10F848EDD7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02E16-D4CA-4C52-A52E-C67E596EEE0B}"/>
              </a:ext>
            </a:extLst>
          </p:cNvPr>
          <p:cNvSpPr>
            <a:spLocks noGrp="1"/>
          </p:cNvSpPr>
          <p:nvPr>
            <p:ph type="dt" sz="half" idx="10"/>
          </p:nvPr>
        </p:nvSpPr>
        <p:spPr/>
        <p:txBody>
          <a:bodyPr/>
          <a:lstStyle/>
          <a:p>
            <a:fld id="{D1C7821B-A15B-4301-B120-0B836A513A58}" type="datetimeFigureOut">
              <a:rPr lang="en-US" smtClean="0"/>
              <a:t>12/10/2020</a:t>
            </a:fld>
            <a:endParaRPr lang="en-US"/>
          </a:p>
        </p:txBody>
      </p:sp>
      <p:sp>
        <p:nvSpPr>
          <p:cNvPr id="5" name="Footer Placeholder 4">
            <a:extLst>
              <a:ext uri="{FF2B5EF4-FFF2-40B4-BE49-F238E27FC236}">
                <a16:creationId xmlns:a16="http://schemas.microsoft.com/office/drawing/2014/main" id="{88AB778A-A6A9-4670-8F73-ADE2E0406D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A04DE4-729C-4D3E-84CC-1B8106568DB0}"/>
              </a:ext>
            </a:extLst>
          </p:cNvPr>
          <p:cNvSpPr>
            <a:spLocks noGrp="1"/>
          </p:cNvSpPr>
          <p:nvPr>
            <p:ph type="sldNum" sz="quarter" idx="12"/>
          </p:nvPr>
        </p:nvSpPr>
        <p:spPr/>
        <p:txBody>
          <a:bodyPr/>
          <a:lstStyle/>
          <a:p>
            <a:fld id="{1439B0C4-D02C-4880-B21D-8EB8ADF29B90}" type="slidenum">
              <a:rPr lang="en-US" smtClean="0"/>
              <a:t>‹#›</a:t>
            </a:fld>
            <a:endParaRPr lang="en-US"/>
          </a:p>
        </p:txBody>
      </p:sp>
    </p:spTree>
    <p:extLst>
      <p:ext uri="{BB962C8B-B14F-4D97-AF65-F5344CB8AC3E}">
        <p14:creationId xmlns:p14="http://schemas.microsoft.com/office/powerpoint/2010/main" val="3012300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0F7B4-D3C2-418D-A1D0-D028BCA1340E}"/>
              </a:ext>
            </a:extLst>
          </p:cNvPr>
          <p:cNvSpPr>
            <a:spLocks noGrp="1"/>
          </p:cNvSpPr>
          <p:nvPr>
            <p:ph type="title"/>
          </p:nvPr>
        </p:nvSpPr>
        <p:spPr>
          <a:xfrm>
            <a:off x="2325757" y="230153"/>
            <a:ext cx="9495182" cy="1325563"/>
          </a:xfrm>
          <a:prstGeom prst="rect">
            <a:avLst/>
          </a:prstGeom>
        </p:spPr>
        <p:txBody>
          <a:bodyPr/>
          <a:lstStyle>
            <a:lvl1pPr>
              <a:defRPr b="0">
                <a:latin typeface="Akzidenz-Grotesk Pro Bold" panose="02000803050000020004" pitchFamily="50" charset="0"/>
              </a:defRPr>
            </a:lvl1pPr>
          </a:lstStyle>
          <a:p>
            <a:r>
              <a:rPr lang="en-US"/>
              <a:t>Click to edit Master title style</a:t>
            </a:r>
            <a:endParaRPr lang="en-GB" dirty="0"/>
          </a:p>
        </p:txBody>
      </p:sp>
      <p:sp>
        <p:nvSpPr>
          <p:cNvPr id="4" name="Content Placeholder 3">
            <a:extLst>
              <a:ext uri="{FF2B5EF4-FFF2-40B4-BE49-F238E27FC236}">
                <a16:creationId xmlns:a16="http://schemas.microsoft.com/office/drawing/2014/main" id="{6B5FB74F-B287-4297-8B35-973CDFD7BCF7}"/>
              </a:ext>
            </a:extLst>
          </p:cNvPr>
          <p:cNvSpPr>
            <a:spLocks noGrp="1"/>
          </p:cNvSpPr>
          <p:nvPr>
            <p:ph sz="half" idx="2"/>
          </p:nvPr>
        </p:nvSpPr>
        <p:spPr>
          <a:xfrm>
            <a:off x="7185990" y="1825625"/>
            <a:ext cx="4625009" cy="4802222"/>
          </a:xfrm>
          <a:prstGeom prst="rect">
            <a:avLst/>
          </a:prstGeom>
        </p:spPr>
        <p:txBody>
          <a:bodyPr/>
          <a:lstStyle>
            <a:lvl1pPr>
              <a:buClr>
                <a:srgbClr val="3CB6A2"/>
              </a:buClr>
              <a:defRPr>
                <a:solidFill>
                  <a:schemeClr val="tx1"/>
                </a:solidFill>
              </a:defRPr>
            </a:lvl1pPr>
            <a:lvl2pPr>
              <a:buClr>
                <a:srgbClr val="3CB6A2"/>
              </a:buClr>
              <a:defRPr>
                <a:solidFill>
                  <a:schemeClr val="tx1"/>
                </a:solidFill>
              </a:defRPr>
            </a:lvl2pPr>
            <a:lvl3pPr>
              <a:buClr>
                <a:srgbClr val="3CB6A2"/>
              </a:buClr>
              <a:defRPr>
                <a:solidFill>
                  <a:schemeClr val="tx1"/>
                </a:solidFill>
              </a:defRPr>
            </a:lvl3pPr>
            <a:lvl4pPr>
              <a:buClr>
                <a:srgbClr val="3CB6A2"/>
              </a:buClr>
              <a:defRPr>
                <a:solidFill>
                  <a:schemeClr val="tx1"/>
                </a:solidFill>
              </a:defRPr>
            </a:lvl4pPr>
            <a:lvl5pPr>
              <a:buClr>
                <a:srgbClr val="3CB6A2"/>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8">
            <a:extLst>
              <a:ext uri="{FF2B5EF4-FFF2-40B4-BE49-F238E27FC236}">
                <a16:creationId xmlns:a16="http://schemas.microsoft.com/office/drawing/2014/main" id="{EFB9D36F-02D9-4617-AAB0-52BB60C36C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701" r="34530"/>
          <a:stretch/>
        </p:blipFill>
        <p:spPr>
          <a:xfrm>
            <a:off x="0" y="0"/>
            <a:ext cx="2110154" cy="6858000"/>
          </a:xfrm>
          <a:prstGeom prst="rect">
            <a:avLst/>
          </a:prstGeom>
        </p:spPr>
      </p:pic>
      <p:sp>
        <p:nvSpPr>
          <p:cNvPr id="10" name="Content Placeholder 3">
            <a:extLst>
              <a:ext uri="{FF2B5EF4-FFF2-40B4-BE49-F238E27FC236}">
                <a16:creationId xmlns:a16="http://schemas.microsoft.com/office/drawing/2014/main" id="{AB727E05-5651-4987-AFD5-2D4A19546DAE}"/>
              </a:ext>
            </a:extLst>
          </p:cNvPr>
          <p:cNvSpPr>
            <a:spLocks noGrp="1"/>
          </p:cNvSpPr>
          <p:nvPr>
            <p:ph sz="half" idx="10"/>
          </p:nvPr>
        </p:nvSpPr>
        <p:spPr>
          <a:xfrm>
            <a:off x="2325757" y="1825625"/>
            <a:ext cx="4625009" cy="4802222"/>
          </a:xfrm>
          <a:prstGeom prst="rect">
            <a:avLst/>
          </a:prstGeom>
        </p:spPr>
        <p:txBody>
          <a:bodyPr/>
          <a:lstStyle>
            <a:lvl1pPr>
              <a:buClr>
                <a:srgbClr val="3CB6A2"/>
              </a:buClr>
              <a:defRPr/>
            </a:lvl1pPr>
            <a:lvl2pPr>
              <a:buClr>
                <a:srgbClr val="3CB6A2"/>
              </a:buClr>
              <a:defRPr/>
            </a:lvl2pPr>
            <a:lvl3pPr>
              <a:buClr>
                <a:srgbClr val="3CB6A2"/>
              </a:buClr>
              <a:defRPr/>
            </a:lvl3pPr>
            <a:lvl4pPr>
              <a:buClr>
                <a:srgbClr val="3CB6A2"/>
              </a:buClr>
              <a:defRPr/>
            </a:lvl4pPr>
            <a:lvl5pPr>
              <a:buClr>
                <a:srgbClr val="3CB6A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8201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8097006-74DC-426A-A633-B1DD8E2D6391}"/>
              </a:ext>
            </a:extLst>
          </p:cNvPr>
          <p:cNvSpPr>
            <a:spLocks noGrp="1"/>
          </p:cNvSpPr>
          <p:nvPr>
            <p:ph sz="half" idx="2"/>
          </p:nvPr>
        </p:nvSpPr>
        <p:spPr>
          <a:xfrm>
            <a:off x="2299252" y="1744799"/>
            <a:ext cx="9597887" cy="4902925"/>
          </a:xfrm>
          <a:prstGeom prst="rect">
            <a:avLst/>
          </a:prstGeom>
        </p:spPr>
        <p:txBody>
          <a:bodyPr/>
          <a:lstStyle>
            <a:lvl1pPr marL="0" indent="0">
              <a:buNone/>
              <a:defRPr/>
            </a:lvl1pPr>
          </a:lstStyle>
          <a:p>
            <a:pPr lvl="0"/>
            <a:r>
              <a:rPr lang="en-US"/>
              <a:t>Edit Master text styles</a:t>
            </a:r>
          </a:p>
        </p:txBody>
      </p:sp>
      <p:sp>
        <p:nvSpPr>
          <p:cNvPr id="10" name="Title 1">
            <a:extLst>
              <a:ext uri="{FF2B5EF4-FFF2-40B4-BE49-F238E27FC236}">
                <a16:creationId xmlns:a16="http://schemas.microsoft.com/office/drawing/2014/main" id="{6EDBA7EF-8481-4BA9-BFD7-06717EA5E9C1}"/>
              </a:ext>
            </a:extLst>
          </p:cNvPr>
          <p:cNvSpPr>
            <a:spLocks noGrp="1"/>
          </p:cNvSpPr>
          <p:nvPr>
            <p:ph type="title"/>
          </p:nvPr>
        </p:nvSpPr>
        <p:spPr>
          <a:xfrm>
            <a:off x="2299252" y="210275"/>
            <a:ext cx="9597887" cy="1325563"/>
          </a:xfrm>
          <a:prstGeom prst="rect">
            <a:avLst/>
          </a:prstGeom>
        </p:spPr>
        <p:txBody>
          <a:bodyPr/>
          <a:lstStyle>
            <a:lvl1pPr>
              <a:defRPr b="0">
                <a:latin typeface="Akzidenz-Grotesk Pro Bold" panose="02000803050000020004" pitchFamily="50" charset="0"/>
              </a:defRPr>
            </a:lvl1pPr>
          </a:lstStyle>
          <a:p>
            <a:r>
              <a:rPr lang="en-US"/>
              <a:t>Click to edit Master title style</a:t>
            </a:r>
            <a:endParaRPr lang="en-GB" dirty="0"/>
          </a:p>
        </p:txBody>
      </p:sp>
      <p:pic>
        <p:nvPicPr>
          <p:cNvPr id="11" name="Picture 10">
            <a:extLst>
              <a:ext uri="{FF2B5EF4-FFF2-40B4-BE49-F238E27FC236}">
                <a16:creationId xmlns:a16="http://schemas.microsoft.com/office/drawing/2014/main" id="{E9DDF551-1880-49EA-9B2E-496C206A47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701" r="34530"/>
          <a:stretch/>
        </p:blipFill>
        <p:spPr>
          <a:xfrm>
            <a:off x="0" y="0"/>
            <a:ext cx="2110154" cy="6858000"/>
          </a:xfrm>
          <a:prstGeom prst="rect">
            <a:avLst/>
          </a:prstGeom>
        </p:spPr>
      </p:pic>
    </p:spTree>
    <p:extLst>
      <p:ext uri="{BB962C8B-B14F-4D97-AF65-F5344CB8AC3E}">
        <p14:creationId xmlns:p14="http://schemas.microsoft.com/office/powerpoint/2010/main" val="1089640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038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B184F-C6F8-4D72-902F-8FC1D52FAB52}"/>
              </a:ext>
            </a:extLst>
          </p:cNvPr>
          <p:cNvSpPr>
            <a:spLocks noGrp="1"/>
          </p:cNvSpPr>
          <p:nvPr>
            <p:ph type="title"/>
          </p:nvPr>
        </p:nvSpPr>
        <p:spPr>
          <a:xfrm>
            <a:off x="2263153" y="278296"/>
            <a:ext cx="3932237" cy="1600200"/>
          </a:xfrm>
          <a:prstGeom prst="rect">
            <a:avLst/>
          </a:prstGeom>
        </p:spPr>
        <p:txBody>
          <a:bodyPr anchor="ctr">
            <a:noAutofit/>
          </a:bodyPr>
          <a:lstStyle>
            <a:lvl1pPr>
              <a:defRPr sz="4000" b="0">
                <a:latin typeface="Akzidenz-Grotesk Pro Bold" panose="02000803050000020004" pitchFamily="50"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3A302BEB-9D9A-4171-932B-7DDCF80CE8E8}"/>
              </a:ext>
            </a:extLst>
          </p:cNvPr>
          <p:cNvSpPr>
            <a:spLocks noGrp="1"/>
          </p:cNvSpPr>
          <p:nvPr>
            <p:ph idx="1"/>
          </p:nvPr>
        </p:nvSpPr>
        <p:spPr>
          <a:xfrm>
            <a:off x="6311348" y="278296"/>
            <a:ext cx="5660266" cy="6311347"/>
          </a:xfrm>
          <a:prstGeom prst="rect">
            <a:avLst/>
          </a:prstGeom>
        </p:spPr>
        <p:txBody>
          <a:bodyPr>
            <a:normAutofit/>
          </a:bodyPr>
          <a:lstStyle>
            <a:lvl1pPr>
              <a:buClr>
                <a:srgbClr val="3CB6A2"/>
              </a:buClr>
              <a:defRPr sz="2800"/>
            </a:lvl1pPr>
            <a:lvl2pPr>
              <a:buClr>
                <a:srgbClr val="3CB6A2"/>
              </a:buClr>
              <a:defRPr sz="2400"/>
            </a:lvl2pPr>
            <a:lvl3pPr>
              <a:buClr>
                <a:srgbClr val="3CB6A2"/>
              </a:buClr>
              <a:defRPr sz="2000"/>
            </a:lvl3pPr>
            <a:lvl4pPr>
              <a:buClr>
                <a:srgbClr val="3CB6A2"/>
              </a:buClr>
              <a:defRPr sz="1800"/>
            </a:lvl4pPr>
            <a:lvl5pPr>
              <a:buClr>
                <a:srgbClr val="3CB6A2"/>
              </a:buClr>
              <a:defRPr sz="18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a:extLst>
              <a:ext uri="{FF2B5EF4-FFF2-40B4-BE49-F238E27FC236}">
                <a16:creationId xmlns:a16="http://schemas.microsoft.com/office/drawing/2014/main" id="{30DE8742-DBA5-42AA-9054-84585E6D5DB8}"/>
              </a:ext>
            </a:extLst>
          </p:cNvPr>
          <p:cNvSpPr>
            <a:spLocks noGrp="1"/>
          </p:cNvSpPr>
          <p:nvPr>
            <p:ph type="body" sz="half" idx="2"/>
          </p:nvPr>
        </p:nvSpPr>
        <p:spPr>
          <a:xfrm>
            <a:off x="2263153" y="1878496"/>
            <a:ext cx="3932237" cy="4701208"/>
          </a:xfrm>
          <a:prstGeom prst="rect">
            <a:avLst/>
          </a:prstGeo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9" name="Picture 8">
            <a:extLst>
              <a:ext uri="{FF2B5EF4-FFF2-40B4-BE49-F238E27FC236}">
                <a16:creationId xmlns:a16="http://schemas.microsoft.com/office/drawing/2014/main" id="{ABFC8CBB-99E6-4626-8639-568F20E9E6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701" r="34530"/>
          <a:stretch/>
        </p:blipFill>
        <p:spPr>
          <a:xfrm>
            <a:off x="0" y="0"/>
            <a:ext cx="2110154" cy="6858000"/>
          </a:xfrm>
          <a:prstGeom prst="rect">
            <a:avLst/>
          </a:prstGeom>
        </p:spPr>
      </p:pic>
    </p:spTree>
    <p:extLst>
      <p:ext uri="{BB962C8B-B14F-4D97-AF65-F5344CB8AC3E}">
        <p14:creationId xmlns:p14="http://schemas.microsoft.com/office/powerpoint/2010/main" val="2036225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E4E79E-34F3-472D-8A68-30A1E78B89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967430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rPr lang="en-US"/>
              <a:t>Click to edit Master title style</a:t>
            </a:r>
            <a:endParaRP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17984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3.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B2F77F-09A4-4F95-BF22-534E7EAF5D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CBCEB595-FA11-4394-BC34-620409DBA7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6368275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5" r:id="rId6"/>
    <p:sldLayoutId id="2147483656" r:id="rId7"/>
    <p:sldLayoutId id="2147483657" r:id="rId8"/>
    <p:sldLayoutId id="214748365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rPr/>
              <a:t>‹#›</a:t>
            </a:fld>
            <a:endParaRPr/>
          </a:p>
        </p:txBody>
      </p:sp>
    </p:spTree>
    <p:extLst>
      <p:ext uri="{BB962C8B-B14F-4D97-AF65-F5344CB8AC3E}">
        <p14:creationId xmlns:p14="http://schemas.microsoft.com/office/powerpoint/2010/main" val="8080871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B2F77F-09A4-4F95-BF22-534E7EAF5D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CBCEB595-FA11-4394-BC34-620409DBA7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2985406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AEE2B2-07D5-4E07-B4DE-3F2C3F157D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347EBE-C191-4BF0-96A0-EA7E83A619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6CC9F-1A2F-4B59-90EC-740D8AA045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C7821B-A15B-4301-B120-0B836A513A58}" type="datetimeFigureOut">
              <a:rPr lang="en-US" smtClean="0"/>
              <a:t>12/10/2020</a:t>
            </a:fld>
            <a:endParaRPr lang="en-US"/>
          </a:p>
        </p:txBody>
      </p:sp>
      <p:sp>
        <p:nvSpPr>
          <p:cNvPr id="5" name="Footer Placeholder 4">
            <a:extLst>
              <a:ext uri="{FF2B5EF4-FFF2-40B4-BE49-F238E27FC236}">
                <a16:creationId xmlns:a16="http://schemas.microsoft.com/office/drawing/2014/main" id="{07A54B38-4424-4522-9013-9D3C446076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E6FF3-B3F8-470B-8D7D-23AC7EB76E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39B0C4-D02C-4880-B21D-8EB8ADF29B90}" type="slidenum">
              <a:rPr lang="en-US" smtClean="0"/>
              <a:t>‹#›</a:t>
            </a:fld>
            <a:endParaRPr lang="en-US"/>
          </a:p>
        </p:txBody>
      </p:sp>
    </p:spTree>
    <p:extLst>
      <p:ext uri="{BB962C8B-B14F-4D97-AF65-F5344CB8AC3E}">
        <p14:creationId xmlns:p14="http://schemas.microsoft.com/office/powerpoint/2010/main" val="235077011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35.xml"/><Relationship Id="rId5" Type="http://schemas.openxmlformats.org/officeDocument/2006/relationships/image" Target="../media/image14.jpg"/><Relationship Id="rId4" Type="http://schemas.openxmlformats.org/officeDocument/2006/relationships/hyperlink" Target="https://decolonisingdmu.our.dmu.ac.uk/staff/toolkit/work-with-tutors/" TargetMode="External"/></Relationships>
</file>

<file path=ppt/slides/_rels/slide22.xml.rels><?xml version="1.0" encoding="UTF-8" standalone="yes"?>
<Relationships xmlns="http://schemas.openxmlformats.org/package/2006/relationships"><Relationship Id="rId2" Type="http://schemas.openxmlformats.org/officeDocument/2006/relationships/hyperlink" Target="https://library.dmu.ac.uk/decolonisingDMU/home"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mailto:Hardeep.basra@dmu.ac.uk" TargetMode="Externa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BAC41-6E30-4BFD-82CD-E5E38312A7F6}"/>
              </a:ext>
            </a:extLst>
          </p:cNvPr>
          <p:cNvSpPr>
            <a:spLocks noGrp="1"/>
          </p:cNvSpPr>
          <p:nvPr>
            <p:ph type="ctrTitle" idx="4294967295"/>
          </p:nvPr>
        </p:nvSpPr>
        <p:spPr>
          <a:xfrm>
            <a:off x="1524000" y="1122363"/>
            <a:ext cx="9144000" cy="2387600"/>
          </a:xfrm>
          <a:prstGeom prst="rect">
            <a:avLst/>
          </a:prstGeom>
        </p:spPr>
        <p:txBody>
          <a:bodyPr/>
          <a:lstStyle/>
          <a:p>
            <a:endParaRPr lang="en-GB"/>
          </a:p>
        </p:txBody>
      </p:sp>
      <p:sp>
        <p:nvSpPr>
          <p:cNvPr id="3" name="Subtitle 2">
            <a:extLst>
              <a:ext uri="{FF2B5EF4-FFF2-40B4-BE49-F238E27FC236}">
                <a16:creationId xmlns:a16="http://schemas.microsoft.com/office/drawing/2014/main" id="{75BBA25C-1160-4E00-8F6B-9CBAE8B0B0E9}"/>
              </a:ext>
            </a:extLst>
          </p:cNvPr>
          <p:cNvSpPr>
            <a:spLocks noGrp="1"/>
          </p:cNvSpPr>
          <p:nvPr>
            <p:ph type="subTitle" idx="4294967295"/>
          </p:nvPr>
        </p:nvSpPr>
        <p:spPr>
          <a:xfrm>
            <a:off x="1524000" y="3602038"/>
            <a:ext cx="9144000" cy="1655762"/>
          </a:xfrm>
          <a:prstGeom prst="rect">
            <a:avLst/>
          </a:prstGeom>
        </p:spPr>
        <p:txBody>
          <a:bodyPr/>
          <a:lstStyle/>
          <a:p>
            <a:endParaRPr lang="en-GB"/>
          </a:p>
        </p:txBody>
      </p:sp>
    </p:spTree>
    <p:extLst>
      <p:ext uri="{BB962C8B-B14F-4D97-AF65-F5344CB8AC3E}">
        <p14:creationId xmlns:p14="http://schemas.microsoft.com/office/powerpoint/2010/main" val="25877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8F755-24AC-4F30-B380-AC469937B0FA}"/>
              </a:ext>
            </a:extLst>
          </p:cNvPr>
          <p:cNvSpPr>
            <a:spLocks noGrp="1"/>
          </p:cNvSpPr>
          <p:nvPr>
            <p:ph type="title"/>
          </p:nvPr>
        </p:nvSpPr>
        <p:spPr/>
        <p:txBody>
          <a:bodyPr/>
          <a:lstStyle/>
          <a:p>
            <a:r>
              <a:rPr lang="en-GB" dirty="0"/>
              <a:t>Co-creation and Change Examples </a:t>
            </a:r>
          </a:p>
        </p:txBody>
      </p:sp>
      <p:sp>
        <p:nvSpPr>
          <p:cNvPr id="3" name="Text Placeholder 2">
            <a:extLst>
              <a:ext uri="{FF2B5EF4-FFF2-40B4-BE49-F238E27FC236}">
                <a16:creationId xmlns:a16="http://schemas.microsoft.com/office/drawing/2014/main" id="{A6E4B5BE-88F5-4641-AC07-A97814059B9A}"/>
              </a:ext>
            </a:extLst>
          </p:cNvPr>
          <p:cNvSpPr>
            <a:spLocks noGrp="1"/>
          </p:cNvSpPr>
          <p:nvPr>
            <p:ph type="body" idx="1"/>
          </p:nvPr>
        </p:nvSpPr>
        <p:spPr/>
        <p:txBody>
          <a:bodyPr/>
          <a:lstStyle/>
          <a:p>
            <a:r>
              <a:rPr lang="en-GB" dirty="0"/>
              <a:t>Kaushika Patel: Project Director DDMU</a:t>
            </a:r>
          </a:p>
        </p:txBody>
      </p:sp>
    </p:spTree>
    <p:extLst>
      <p:ext uri="{BB962C8B-B14F-4D97-AF65-F5344CB8AC3E}">
        <p14:creationId xmlns:p14="http://schemas.microsoft.com/office/powerpoint/2010/main" val="21563831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2BE44A-C868-417A-A763-1BC85D55BA8D}"/>
              </a:ext>
            </a:extLst>
          </p:cNvPr>
          <p:cNvPicPr>
            <a:picLocks noChangeAspect="1"/>
          </p:cNvPicPr>
          <p:nvPr/>
        </p:nvPicPr>
        <p:blipFill rotWithShape="1">
          <a:blip r:embed="rId3">
            <a:extLst>
              <a:ext uri="{28A0092B-C50C-407E-A947-70E740481C1C}">
                <a14:useLocalDpi xmlns:a14="http://schemas.microsoft.com/office/drawing/2010/main" val="0"/>
              </a:ext>
            </a:extLst>
          </a:blip>
          <a:srcRect l="34701" r="34530"/>
          <a:stretch/>
        </p:blipFill>
        <p:spPr>
          <a:xfrm>
            <a:off x="0" y="0"/>
            <a:ext cx="2110154" cy="6858000"/>
          </a:xfrm>
          <a:prstGeom prst="rect">
            <a:avLst/>
          </a:prstGeom>
        </p:spPr>
      </p:pic>
      <p:sp>
        <p:nvSpPr>
          <p:cNvPr id="6" name="Rectangle 5">
            <a:extLst>
              <a:ext uri="{FF2B5EF4-FFF2-40B4-BE49-F238E27FC236}">
                <a16:creationId xmlns:a16="http://schemas.microsoft.com/office/drawing/2014/main" id="{3B0AA55A-AAB6-498A-B824-6E2496D66835}"/>
              </a:ext>
            </a:extLst>
          </p:cNvPr>
          <p:cNvSpPr/>
          <p:nvPr/>
        </p:nvSpPr>
        <p:spPr>
          <a:xfrm>
            <a:off x="2474084" y="524108"/>
            <a:ext cx="8610228" cy="64940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Issues in Decolonising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Institutional: cultures; management structures; governance; internal regulation and performance management; policies; and procedures.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Staff-related: workloads; curriculum design, delivery and assessment; management and delivery of research and public engagement; approaches to professional development; the regulation of relationships; and, the role of professional services’ staff in the design and delivery of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Student-related: </a:t>
            </a:r>
            <a:r>
              <a:rPr kumimoji="0" lang="en-GB" sz="2200" b="0" i="0" u="none" strike="noStrike" kern="1200" cap="none" spc="0" normalizeH="0" baseline="0" noProof="0" dirty="0">
                <a:ln>
                  <a:noFill/>
                </a:ln>
                <a:solidFill>
                  <a:prstClr val="black"/>
                </a:solidFill>
                <a:effectLst/>
                <a:highlight>
                  <a:srgbClr val="00FFFF"/>
                </a:highlight>
                <a:uLnTx/>
                <a:uFillTx/>
                <a:latin typeface="Verdana" panose="020B0604030504040204" pitchFamily="34" charset="0"/>
                <a:ea typeface="Verdana" panose="020B0604030504040204" pitchFamily="34" charset="0"/>
                <a:cs typeface="+mn-cs"/>
              </a:rPr>
              <a:t>co-production/co-creation of the curriculum;</a:t>
            </a:r>
            <a:r>
              <a:rPr kumimoji="0" lang="en-GB" sz="2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engagement with student support services; volunteering and public engagement; the role of students’ unions and societies; and relationships developed on-campus.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29026337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A3F-06A7-414F-8160-A2E4AE802F97}"/>
              </a:ext>
            </a:extLst>
          </p:cNvPr>
          <p:cNvSpPr>
            <a:spLocks noGrp="1"/>
          </p:cNvSpPr>
          <p:nvPr>
            <p:ph type="title"/>
          </p:nvPr>
        </p:nvSpPr>
        <p:spPr/>
        <p:txBody>
          <a:bodyPr/>
          <a:lstStyle/>
          <a:p>
            <a:r>
              <a:rPr lang="en-GB" dirty="0"/>
              <a:t>Co-creation</a:t>
            </a:r>
          </a:p>
        </p:txBody>
      </p:sp>
      <p:sp>
        <p:nvSpPr>
          <p:cNvPr id="3" name="Content Placeholder 2">
            <a:extLst>
              <a:ext uri="{FF2B5EF4-FFF2-40B4-BE49-F238E27FC236}">
                <a16:creationId xmlns:a16="http://schemas.microsoft.com/office/drawing/2014/main" id="{98CEA089-5F65-47D1-9CF0-01D6C66682B1}"/>
              </a:ext>
            </a:extLst>
          </p:cNvPr>
          <p:cNvSpPr>
            <a:spLocks noGrp="1"/>
          </p:cNvSpPr>
          <p:nvPr>
            <p:ph idx="1"/>
          </p:nvPr>
        </p:nvSpPr>
        <p:spPr/>
        <p:txBody>
          <a:bodyPr/>
          <a:lstStyle/>
          <a:p>
            <a:r>
              <a:rPr lang="en-GB" dirty="0"/>
              <a:t>“The aim is to ensure that every student at DMU can achieve their potential and </a:t>
            </a:r>
            <a:r>
              <a:rPr lang="en-GB" sz="4000" b="1" dirty="0"/>
              <a:t>can see themselves and people like them reflected in the course(s) they study.”</a:t>
            </a:r>
            <a:endParaRPr lang="en-US" dirty="0"/>
          </a:p>
          <a:p>
            <a:endParaRPr lang="en-GB" dirty="0"/>
          </a:p>
        </p:txBody>
      </p:sp>
    </p:spTree>
    <p:extLst>
      <p:ext uri="{BB962C8B-B14F-4D97-AF65-F5344CB8AC3E}">
        <p14:creationId xmlns:p14="http://schemas.microsoft.com/office/powerpoint/2010/main" val="3612967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74B2-ACE8-4FAA-B229-F8120466EB49}"/>
              </a:ext>
            </a:extLst>
          </p:cNvPr>
          <p:cNvSpPr>
            <a:spLocks noGrp="1"/>
          </p:cNvSpPr>
          <p:nvPr>
            <p:ph type="title"/>
          </p:nvPr>
        </p:nvSpPr>
        <p:spPr/>
        <p:txBody>
          <a:bodyPr>
            <a:normAutofit fontScale="90000"/>
          </a:bodyPr>
          <a:lstStyle/>
          <a:p>
            <a:pPr lvl="0">
              <a:lnSpc>
                <a:spcPct val="100000"/>
              </a:lnSpc>
              <a:spcBef>
                <a:spcPts val="0"/>
              </a:spcBef>
            </a:pPr>
            <a:r>
              <a:rPr lang="en-GB" b="1" dirty="0">
                <a:solidFill>
                  <a:prstClr val="black"/>
                </a:solidFill>
                <a:latin typeface="Calibri" panose="020F0502020204030204"/>
                <a:ea typeface="+mn-ea"/>
                <a:cs typeface="+mn-cs"/>
              </a:rPr>
              <a:t>Co-creation</a:t>
            </a:r>
            <a:br>
              <a:rPr lang="en-GB" sz="4000" b="1" dirty="0">
                <a:solidFill>
                  <a:prstClr val="black"/>
                </a:solidFill>
                <a:latin typeface="Calibri" panose="020F0502020204030204"/>
                <a:ea typeface="+mn-ea"/>
                <a:cs typeface="+mn-cs"/>
              </a:rPr>
            </a:br>
            <a:endParaRPr lang="en-GB" dirty="0"/>
          </a:p>
        </p:txBody>
      </p:sp>
      <p:pic>
        <p:nvPicPr>
          <p:cNvPr id="5" name="Content Placeholder 4">
            <a:extLst>
              <a:ext uri="{FF2B5EF4-FFF2-40B4-BE49-F238E27FC236}">
                <a16:creationId xmlns:a16="http://schemas.microsoft.com/office/drawing/2014/main" id="{A3DE167D-9530-4B6E-8C2D-5E07DB533673}"/>
              </a:ext>
            </a:extLst>
          </p:cNvPr>
          <p:cNvPicPr>
            <a:picLocks noGrp="1" noChangeAspect="1"/>
          </p:cNvPicPr>
          <p:nvPr>
            <p:ph sz="half" idx="2"/>
          </p:nvPr>
        </p:nvPicPr>
        <p:blipFill>
          <a:blip r:embed="rId2"/>
          <a:stretch>
            <a:fillRect/>
          </a:stretch>
        </p:blipFill>
        <p:spPr>
          <a:xfrm>
            <a:off x="7381188" y="1904214"/>
            <a:ext cx="4439751" cy="4128941"/>
          </a:xfrm>
          <a:prstGeom prst="rect">
            <a:avLst/>
          </a:prstGeom>
        </p:spPr>
      </p:pic>
      <p:sp>
        <p:nvSpPr>
          <p:cNvPr id="4" name="Content Placeholder 3">
            <a:extLst>
              <a:ext uri="{FF2B5EF4-FFF2-40B4-BE49-F238E27FC236}">
                <a16:creationId xmlns:a16="http://schemas.microsoft.com/office/drawing/2014/main" id="{32E725BE-E8A7-4ACF-A32A-CE4DE3CA306E}"/>
              </a:ext>
            </a:extLst>
          </p:cNvPr>
          <p:cNvSpPr>
            <a:spLocks noGrp="1"/>
          </p:cNvSpPr>
          <p:nvPr>
            <p:ph sz="half" idx="10"/>
          </p:nvPr>
        </p:nvSpPr>
        <p:spPr/>
        <p:txBody>
          <a:bodyPr/>
          <a:lstStyle/>
          <a:p>
            <a:pPr marL="285750" lvl="0" indent="-285750">
              <a:lnSpc>
                <a:spcPct val="100000"/>
              </a:lnSpc>
              <a:spcBef>
                <a:spcPts val="0"/>
              </a:spcBef>
              <a:buClrTx/>
            </a:pPr>
            <a:r>
              <a:rPr lang="en-US" sz="2400" dirty="0">
                <a:solidFill>
                  <a:prstClr val="black"/>
                </a:solidFill>
              </a:rPr>
              <a:t>Co-creation events held for students and staff to consider how we work together</a:t>
            </a:r>
          </a:p>
          <a:p>
            <a:pPr marL="285750" lvl="0" indent="-285750">
              <a:lnSpc>
                <a:spcPct val="100000"/>
              </a:lnSpc>
              <a:spcBef>
                <a:spcPts val="0"/>
              </a:spcBef>
              <a:buClrTx/>
            </a:pPr>
            <a:r>
              <a:rPr lang="en-US" sz="2400" dirty="0">
                <a:solidFill>
                  <a:prstClr val="black"/>
                </a:solidFill>
              </a:rPr>
              <a:t>Together staff and students suggested ideas and actions</a:t>
            </a:r>
          </a:p>
          <a:p>
            <a:pPr marL="285750" lvl="0" indent="-285750">
              <a:lnSpc>
                <a:spcPct val="100000"/>
              </a:lnSpc>
              <a:spcBef>
                <a:spcPts val="0"/>
              </a:spcBef>
              <a:buClrTx/>
            </a:pPr>
            <a:r>
              <a:rPr lang="en-US" sz="2400" dirty="0">
                <a:solidFill>
                  <a:prstClr val="black"/>
                </a:solidFill>
              </a:rPr>
              <a:t>Over 140 staff and students attended 2 sessions held in January/February 2018</a:t>
            </a:r>
          </a:p>
          <a:p>
            <a:pPr marL="285750" lvl="0" indent="-285750">
              <a:lnSpc>
                <a:spcPct val="100000"/>
              </a:lnSpc>
              <a:spcBef>
                <a:spcPts val="0"/>
              </a:spcBef>
              <a:buClrTx/>
            </a:pPr>
            <a:r>
              <a:rPr lang="en-US" sz="2400" dirty="0">
                <a:solidFill>
                  <a:prstClr val="black"/>
                </a:solidFill>
              </a:rPr>
              <a:t>Identified 6 key themes which attendees considered essential</a:t>
            </a:r>
          </a:p>
          <a:p>
            <a:endParaRPr lang="en-GB" dirty="0"/>
          </a:p>
        </p:txBody>
      </p:sp>
    </p:spTree>
    <p:extLst>
      <p:ext uri="{BB962C8B-B14F-4D97-AF65-F5344CB8AC3E}">
        <p14:creationId xmlns:p14="http://schemas.microsoft.com/office/powerpoint/2010/main" val="11459778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37EE8-0418-4794-AB1A-ECB157D63B16}"/>
              </a:ext>
            </a:extLst>
          </p:cNvPr>
          <p:cNvSpPr>
            <a:spLocks noGrp="1"/>
          </p:cNvSpPr>
          <p:nvPr>
            <p:ph type="title"/>
          </p:nvPr>
        </p:nvSpPr>
        <p:spPr>
          <a:xfrm>
            <a:off x="2325757" y="399835"/>
            <a:ext cx="9495182" cy="561699"/>
          </a:xfrm>
        </p:spPr>
        <p:txBody>
          <a:bodyPr>
            <a:normAutofit fontScale="90000"/>
          </a:bodyPr>
          <a:lstStyle/>
          <a:p>
            <a:pPr lvl="0">
              <a:lnSpc>
                <a:spcPct val="100000"/>
              </a:lnSpc>
              <a:spcBef>
                <a:spcPts val="0"/>
              </a:spcBef>
            </a:pPr>
            <a:r>
              <a:rPr lang="en-GB" b="1" dirty="0">
                <a:solidFill>
                  <a:prstClr val="black"/>
                </a:solidFill>
                <a:latin typeface="Calibri" panose="020F0502020204030204"/>
                <a:ea typeface="+mn-ea"/>
                <a:cs typeface="+mn-cs"/>
              </a:rPr>
              <a:t>Co-creation</a:t>
            </a:r>
            <a:br>
              <a:rPr lang="en-GB" sz="4000" b="1" dirty="0">
                <a:solidFill>
                  <a:prstClr val="black"/>
                </a:solidFill>
                <a:latin typeface="Calibri" panose="020F0502020204030204"/>
                <a:ea typeface="+mn-ea"/>
                <a:cs typeface="+mn-cs"/>
              </a:rPr>
            </a:br>
            <a:endParaRPr lang="en-GB" dirty="0"/>
          </a:p>
        </p:txBody>
      </p:sp>
      <p:pic>
        <p:nvPicPr>
          <p:cNvPr id="5" name="Content Placeholder 4">
            <a:extLst>
              <a:ext uri="{FF2B5EF4-FFF2-40B4-BE49-F238E27FC236}">
                <a16:creationId xmlns:a16="http://schemas.microsoft.com/office/drawing/2014/main" id="{F726D472-7849-4CAA-B075-5F5595699B4C}"/>
              </a:ext>
            </a:extLst>
          </p:cNvPr>
          <p:cNvPicPr>
            <a:picLocks noGrp="1" noChangeAspect="1"/>
          </p:cNvPicPr>
          <p:nvPr>
            <p:ph sz="half" idx="10"/>
          </p:nvPr>
        </p:nvPicPr>
        <p:blipFill>
          <a:blip r:embed="rId2"/>
          <a:stretch>
            <a:fillRect/>
          </a:stretch>
        </p:blipFill>
        <p:spPr>
          <a:xfrm>
            <a:off x="2325688" y="1027522"/>
            <a:ext cx="4624387" cy="5533534"/>
          </a:xfrm>
          <a:prstGeom prst="rect">
            <a:avLst/>
          </a:prstGeom>
        </p:spPr>
      </p:pic>
      <p:pic>
        <p:nvPicPr>
          <p:cNvPr id="6" name="Content Placeholder 5">
            <a:extLst>
              <a:ext uri="{FF2B5EF4-FFF2-40B4-BE49-F238E27FC236}">
                <a16:creationId xmlns:a16="http://schemas.microsoft.com/office/drawing/2014/main" id="{84F9E834-2D3F-4481-A89D-0378CC8DAE5A}"/>
              </a:ext>
            </a:extLst>
          </p:cNvPr>
          <p:cNvPicPr>
            <a:picLocks noGrp="1" noChangeAspect="1"/>
          </p:cNvPicPr>
          <p:nvPr>
            <p:ph sz="half" idx="2"/>
          </p:nvPr>
        </p:nvPicPr>
        <p:blipFill>
          <a:blip r:embed="rId3"/>
          <a:stretch>
            <a:fillRect/>
          </a:stretch>
        </p:blipFill>
        <p:spPr>
          <a:xfrm>
            <a:off x="7186613" y="1131216"/>
            <a:ext cx="4624387" cy="5109328"/>
          </a:xfrm>
          <a:prstGeom prst="rect">
            <a:avLst/>
          </a:prstGeom>
        </p:spPr>
      </p:pic>
    </p:spTree>
    <p:extLst>
      <p:ext uri="{BB962C8B-B14F-4D97-AF65-F5344CB8AC3E}">
        <p14:creationId xmlns:p14="http://schemas.microsoft.com/office/powerpoint/2010/main" val="682407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F248FB-7174-4914-A670-04B89F13DCDF}"/>
              </a:ext>
            </a:extLst>
          </p:cNvPr>
          <p:cNvSpPr>
            <a:spLocks noGrp="1"/>
          </p:cNvSpPr>
          <p:nvPr>
            <p:ph sz="half" idx="2"/>
          </p:nvPr>
        </p:nvSpPr>
        <p:spPr/>
        <p:txBody>
          <a:bodyPr/>
          <a:lstStyle/>
          <a:p>
            <a:pPr marL="342900" indent="-342900">
              <a:buFont typeface="Arial" panose="020B0604020202020204" pitchFamily="34" charset="0"/>
              <a:buChar char="•"/>
            </a:pPr>
            <a:r>
              <a:rPr lang="en-GB" b="1" dirty="0"/>
              <a:t>Teaching and Learning</a:t>
            </a:r>
            <a:r>
              <a:rPr lang="en-GB" dirty="0"/>
              <a:t>: Cultural examples in teaching and culturally diverse learning resources</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b="1" dirty="0"/>
              <a:t>Development</a:t>
            </a:r>
            <a:r>
              <a:rPr lang="en-GB" dirty="0"/>
              <a:t>: Culturally relevant support, academic skills</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b="1" dirty="0"/>
              <a:t>Relationships</a:t>
            </a:r>
            <a:r>
              <a:rPr lang="en-GB" dirty="0"/>
              <a:t>: Role models, improved communication. Student integration</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b="1" dirty="0"/>
              <a:t>Community:</a:t>
            </a:r>
            <a:r>
              <a:rPr lang="en-GB" dirty="0"/>
              <a:t> Importance of belonging, cultural inclusivity, campus development, student societies </a:t>
            </a:r>
          </a:p>
          <a:p>
            <a:endParaRPr lang="en-GB" dirty="0"/>
          </a:p>
        </p:txBody>
      </p:sp>
      <p:sp>
        <p:nvSpPr>
          <p:cNvPr id="3" name="Title 2">
            <a:extLst>
              <a:ext uri="{FF2B5EF4-FFF2-40B4-BE49-F238E27FC236}">
                <a16:creationId xmlns:a16="http://schemas.microsoft.com/office/drawing/2014/main" id="{EE193CB1-B063-4BB6-9B34-1F4083DBDBF1}"/>
              </a:ext>
            </a:extLst>
          </p:cNvPr>
          <p:cNvSpPr>
            <a:spLocks noGrp="1"/>
          </p:cNvSpPr>
          <p:nvPr>
            <p:ph type="title"/>
          </p:nvPr>
        </p:nvSpPr>
        <p:spPr/>
        <p:txBody>
          <a:bodyPr/>
          <a:lstStyle/>
          <a:p>
            <a:r>
              <a:rPr lang="en-GB" dirty="0"/>
              <a:t>Programme level Co-creation</a:t>
            </a:r>
          </a:p>
        </p:txBody>
      </p:sp>
    </p:spTree>
    <p:extLst>
      <p:ext uri="{BB962C8B-B14F-4D97-AF65-F5344CB8AC3E}">
        <p14:creationId xmlns:p14="http://schemas.microsoft.com/office/powerpoint/2010/main" val="19685082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2BE44A-C868-417A-A763-1BC85D55BA8D}"/>
              </a:ext>
            </a:extLst>
          </p:cNvPr>
          <p:cNvPicPr>
            <a:picLocks noChangeAspect="1"/>
          </p:cNvPicPr>
          <p:nvPr/>
        </p:nvPicPr>
        <p:blipFill rotWithShape="1">
          <a:blip r:embed="rId3">
            <a:extLst>
              <a:ext uri="{28A0092B-C50C-407E-A947-70E740481C1C}">
                <a14:useLocalDpi xmlns:a14="http://schemas.microsoft.com/office/drawing/2010/main" val="0"/>
              </a:ext>
            </a:extLst>
          </a:blip>
          <a:srcRect l="34701" r="34530"/>
          <a:stretch/>
        </p:blipFill>
        <p:spPr>
          <a:xfrm>
            <a:off x="0" y="0"/>
            <a:ext cx="2110154" cy="6858000"/>
          </a:xfrm>
          <a:prstGeom prst="rect">
            <a:avLst/>
          </a:prstGeom>
        </p:spPr>
      </p:pic>
      <p:sp>
        <p:nvSpPr>
          <p:cNvPr id="6" name="Rectangle 5">
            <a:extLst>
              <a:ext uri="{FF2B5EF4-FFF2-40B4-BE49-F238E27FC236}">
                <a16:creationId xmlns:a16="http://schemas.microsoft.com/office/drawing/2014/main" id="{3B0AA55A-AAB6-498A-B824-6E2496D66835}"/>
              </a:ext>
            </a:extLst>
          </p:cNvPr>
          <p:cNvSpPr/>
          <p:nvPr/>
        </p:nvSpPr>
        <p:spPr>
          <a:xfrm>
            <a:off x="2474083" y="869801"/>
            <a:ext cx="9112033" cy="52629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Curriculum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Thinking about relationships, personal development, community, and teaching and learning, what might decolonisation look like in your own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What things might you/your teams want to think about to decolonise their working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What things are you/your teams already doing to try and decolonise working practices? </a:t>
            </a:r>
            <a:endPar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21533046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535C12-2242-46BB-8FEE-588CA270EDBB}"/>
              </a:ext>
            </a:extLst>
          </p:cNvPr>
          <p:cNvSpPr>
            <a:spLocks noGrp="1"/>
          </p:cNvSpPr>
          <p:nvPr>
            <p:ph sz="half" idx="2"/>
          </p:nvPr>
        </p:nvSpPr>
        <p:spPr>
          <a:xfrm>
            <a:off x="2299252" y="1234911"/>
            <a:ext cx="9597887" cy="5412813"/>
          </a:xfrm>
        </p:spPr>
        <p:txBody>
          <a:bodyPr/>
          <a:lstStyle/>
          <a:p>
            <a:endParaRPr lang="en-GB" dirty="0"/>
          </a:p>
        </p:txBody>
      </p:sp>
      <p:sp>
        <p:nvSpPr>
          <p:cNvPr id="3" name="Title 2">
            <a:extLst>
              <a:ext uri="{FF2B5EF4-FFF2-40B4-BE49-F238E27FC236}">
                <a16:creationId xmlns:a16="http://schemas.microsoft.com/office/drawing/2014/main" id="{CC7F7EBA-EB40-4B2D-9385-8261FB4C3FBF}"/>
              </a:ext>
            </a:extLst>
          </p:cNvPr>
          <p:cNvSpPr>
            <a:spLocks noGrp="1"/>
          </p:cNvSpPr>
          <p:nvPr>
            <p:ph type="title"/>
          </p:nvPr>
        </p:nvSpPr>
        <p:spPr/>
        <p:txBody>
          <a:bodyPr/>
          <a:lstStyle/>
          <a:p>
            <a:r>
              <a:rPr lang="en-GB" dirty="0"/>
              <a:t>Co-creation planning</a:t>
            </a:r>
          </a:p>
        </p:txBody>
      </p:sp>
      <p:pic>
        <p:nvPicPr>
          <p:cNvPr id="4" name="Picture 3">
            <a:extLst>
              <a:ext uri="{FF2B5EF4-FFF2-40B4-BE49-F238E27FC236}">
                <a16:creationId xmlns:a16="http://schemas.microsoft.com/office/drawing/2014/main" id="{492A9B5B-FD63-4F4E-8A12-BD9774F55C32}"/>
              </a:ext>
            </a:extLst>
          </p:cNvPr>
          <p:cNvPicPr>
            <a:picLocks noChangeAspect="1"/>
          </p:cNvPicPr>
          <p:nvPr/>
        </p:nvPicPr>
        <p:blipFill>
          <a:blip r:embed="rId2"/>
          <a:stretch>
            <a:fillRect/>
          </a:stretch>
        </p:blipFill>
        <p:spPr>
          <a:xfrm>
            <a:off x="2429011" y="1131301"/>
            <a:ext cx="9338367" cy="5620032"/>
          </a:xfrm>
          <a:prstGeom prst="rect">
            <a:avLst/>
          </a:prstGeom>
        </p:spPr>
      </p:pic>
    </p:spTree>
    <p:extLst>
      <p:ext uri="{BB962C8B-B14F-4D97-AF65-F5344CB8AC3E}">
        <p14:creationId xmlns:p14="http://schemas.microsoft.com/office/powerpoint/2010/main" val="27857030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4D849-467E-40EE-8289-F937ECF1EE10}"/>
              </a:ext>
            </a:extLst>
          </p:cNvPr>
          <p:cNvSpPr>
            <a:spLocks noGrp="1"/>
          </p:cNvSpPr>
          <p:nvPr>
            <p:ph type="title"/>
          </p:nvPr>
        </p:nvSpPr>
        <p:spPr/>
        <p:txBody>
          <a:bodyPr/>
          <a:lstStyle/>
          <a:p>
            <a:r>
              <a:rPr lang="en-GB" dirty="0"/>
              <a:t>Co-creation planning</a:t>
            </a:r>
          </a:p>
        </p:txBody>
      </p:sp>
      <p:pic>
        <p:nvPicPr>
          <p:cNvPr id="5" name="Content Placeholder 4">
            <a:extLst>
              <a:ext uri="{FF2B5EF4-FFF2-40B4-BE49-F238E27FC236}">
                <a16:creationId xmlns:a16="http://schemas.microsoft.com/office/drawing/2014/main" id="{8514D8C7-57F4-468F-9A34-2B31C5E377B4}"/>
              </a:ext>
            </a:extLst>
          </p:cNvPr>
          <p:cNvPicPr>
            <a:picLocks noGrp="1" noChangeAspect="1"/>
          </p:cNvPicPr>
          <p:nvPr>
            <p:ph idx="1"/>
          </p:nvPr>
        </p:nvPicPr>
        <p:blipFill>
          <a:blip r:embed="rId2"/>
          <a:stretch>
            <a:fillRect/>
          </a:stretch>
        </p:blipFill>
        <p:spPr>
          <a:xfrm>
            <a:off x="2819791" y="1150070"/>
            <a:ext cx="8869446" cy="5458693"/>
          </a:xfrm>
          <a:prstGeom prst="rect">
            <a:avLst/>
          </a:prstGeom>
        </p:spPr>
      </p:pic>
    </p:spTree>
    <p:extLst>
      <p:ext uri="{BB962C8B-B14F-4D97-AF65-F5344CB8AC3E}">
        <p14:creationId xmlns:p14="http://schemas.microsoft.com/office/powerpoint/2010/main" val="36529418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2BE44A-C868-417A-A763-1BC85D55BA8D}"/>
              </a:ext>
            </a:extLst>
          </p:cNvPr>
          <p:cNvPicPr>
            <a:picLocks noChangeAspect="1"/>
          </p:cNvPicPr>
          <p:nvPr/>
        </p:nvPicPr>
        <p:blipFill rotWithShape="1">
          <a:blip r:embed="rId3">
            <a:extLst>
              <a:ext uri="{28A0092B-C50C-407E-A947-70E740481C1C}">
                <a14:useLocalDpi xmlns:a14="http://schemas.microsoft.com/office/drawing/2010/main" val="0"/>
              </a:ext>
            </a:extLst>
          </a:blip>
          <a:srcRect l="34701" r="34530"/>
          <a:stretch/>
        </p:blipFill>
        <p:spPr>
          <a:xfrm>
            <a:off x="0" y="0"/>
            <a:ext cx="2110154" cy="6858000"/>
          </a:xfrm>
          <a:prstGeom prst="rect">
            <a:avLst/>
          </a:prstGeom>
        </p:spPr>
      </p:pic>
      <p:pic>
        <p:nvPicPr>
          <p:cNvPr id="4" name="Picture 3" descr="image of DDMU case study for psychology">
            <a:extLst>
              <a:ext uri="{FF2B5EF4-FFF2-40B4-BE49-F238E27FC236}">
                <a16:creationId xmlns:a16="http://schemas.microsoft.com/office/drawing/2014/main" id="{432567D4-2002-428B-9309-8D33D49B4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3526" y="568155"/>
            <a:ext cx="9042314" cy="5721690"/>
          </a:xfrm>
          <a:prstGeom prst="rect">
            <a:avLst/>
          </a:prstGeom>
        </p:spPr>
      </p:pic>
    </p:spTree>
    <p:extLst>
      <p:ext uri="{BB962C8B-B14F-4D97-AF65-F5344CB8AC3E}">
        <p14:creationId xmlns:p14="http://schemas.microsoft.com/office/powerpoint/2010/main" val="16732643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8EFF3-B420-4580-9503-0267233696B8}"/>
              </a:ext>
            </a:extLst>
          </p:cNvPr>
          <p:cNvSpPr>
            <a:spLocks noGrp="1"/>
          </p:cNvSpPr>
          <p:nvPr>
            <p:ph type="title"/>
          </p:nvPr>
        </p:nvSpPr>
        <p:spPr>
          <a:xfrm>
            <a:off x="994053" y="2932454"/>
            <a:ext cx="10515600" cy="1309551"/>
          </a:xfrm>
        </p:spPr>
        <p:txBody>
          <a:bodyPr>
            <a:normAutofit fontScale="90000"/>
          </a:bodyPr>
          <a:lstStyle/>
          <a:p>
            <a:pPr algn="ctr"/>
            <a:r>
              <a:rPr lang="en-GB" sz="6600" dirty="0"/>
              <a:t>Decolonisation and </a:t>
            </a:r>
            <a:br>
              <a:rPr lang="en-GB" sz="6600" dirty="0"/>
            </a:br>
            <a:r>
              <a:rPr lang="en-GB" sz="6600" dirty="0"/>
              <a:t>Anti-Racism in the Classroom</a:t>
            </a:r>
          </a:p>
        </p:txBody>
      </p:sp>
      <p:sp>
        <p:nvSpPr>
          <p:cNvPr id="3" name="Text Placeholder 2">
            <a:extLst>
              <a:ext uri="{FF2B5EF4-FFF2-40B4-BE49-F238E27FC236}">
                <a16:creationId xmlns:a16="http://schemas.microsoft.com/office/drawing/2014/main" id="{0E9CD313-8A4F-4687-AF14-17178BEAB51F}"/>
              </a:ext>
            </a:extLst>
          </p:cNvPr>
          <p:cNvSpPr>
            <a:spLocks noGrp="1"/>
          </p:cNvSpPr>
          <p:nvPr>
            <p:ph type="body" idx="1"/>
          </p:nvPr>
        </p:nvSpPr>
        <p:spPr>
          <a:xfrm>
            <a:off x="994053" y="4317418"/>
            <a:ext cx="10515600" cy="1309551"/>
          </a:xfrm>
        </p:spPr>
        <p:txBody>
          <a:bodyPr>
            <a:noAutofit/>
          </a:bodyPr>
          <a:lstStyle/>
          <a:p>
            <a:r>
              <a:rPr lang="en-GB" sz="4000" b="1" dirty="0"/>
              <a:t>Hardeep Basra, </a:t>
            </a:r>
          </a:p>
          <a:p>
            <a:r>
              <a:rPr lang="en-GB" sz="4000" b="1" dirty="0"/>
              <a:t>Derrick Mensah, </a:t>
            </a:r>
          </a:p>
          <a:p>
            <a:r>
              <a:rPr lang="en-GB" sz="4000" b="1" dirty="0"/>
              <a:t>Kaushika Patel</a:t>
            </a:r>
          </a:p>
        </p:txBody>
      </p:sp>
    </p:spTree>
    <p:extLst>
      <p:ext uri="{BB962C8B-B14F-4D97-AF65-F5344CB8AC3E}">
        <p14:creationId xmlns:p14="http://schemas.microsoft.com/office/powerpoint/2010/main" val="53099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2BE44A-C868-417A-A763-1BC85D55BA8D}"/>
              </a:ext>
            </a:extLst>
          </p:cNvPr>
          <p:cNvPicPr>
            <a:picLocks noChangeAspect="1"/>
          </p:cNvPicPr>
          <p:nvPr/>
        </p:nvPicPr>
        <p:blipFill rotWithShape="1">
          <a:blip r:embed="rId3">
            <a:extLst>
              <a:ext uri="{28A0092B-C50C-407E-A947-70E740481C1C}">
                <a14:useLocalDpi xmlns:a14="http://schemas.microsoft.com/office/drawing/2010/main" val="0"/>
              </a:ext>
            </a:extLst>
          </a:blip>
          <a:srcRect l="34701" r="34530"/>
          <a:stretch/>
        </p:blipFill>
        <p:spPr>
          <a:xfrm>
            <a:off x="0" y="0"/>
            <a:ext cx="2110154" cy="6858000"/>
          </a:xfrm>
          <a:prstGeom prst="rect">
            <a:avLst/>
          </a:prstGeom>
        </p:spPr>
      </p:pic>
      <p:pic>
        <p:nvPicPr>
          <p:cNvPr id="5" name="Picture 4" descr="image of DDMU case study for international student support">
            <a:extLst>
              <a:ext uri="{FF2B5EF4-FFF2-40B4-BE49-F238E27FC236}">
                <a16:creationId xmlns:a16="http://schemas.microsoft.com/office/drawing/2014/main" id="{16703A75-FF4E-4D77-A10E-A6E9264105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5110" y="862732"/>
            <a:ext cx="9368735" cy="4724028"/>
          </a:xfrm>
          <a:prstGeom prst="rect">
            <a:avLst/>
          </a:prstGeom>
        </p:spPr>
      </p:pic>
    </p:spTree>
    <p:extLst>
      <p:ext uri="{BB962C8B-B14F-4D97-AF65-F5344CB8AC3E}">
        <p14:creationId xmlns:p14="http://schemas.microsoft.com/office/powerpoint/2010/main" val="19334622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2BE44A-C868-417A-A763-1BC85D55BA8D}"/>
              </a:ext>
            </a:extLst>
          </p:cNvPr>
          <p:cNvPicPr>
            <a:picLocks noChangeAspect="1"/>
          </p:cNvPicPr>
          <p:nvPr/>
        </p:nvPicPr>
        <p:blipFill rotWithShape="1">
          <a:blip r:embed="rId3">
            <a:extLst>
              <a:ext uri="{28A0092B-C50C-407E-A947-70E740481C1C}">
                <a14:useLocalDpi xmlns:a14="http://schemas.microsoft.com/office/drawing/2010/main" val="0"/>
              </a:ext>
            </a:extLst>
          </a:blip>
          <a:srcRect l="34701" r="34530"/>
          <a:stretch/>
        </p:blipFill>
        <p:spPr>
          <a:xfrm>
            <a:off x="0" y="0"/>
            <a:ext cx="2110154" cy="6858000"/>
          </a:xfrm>
          <a:prstGeom prst="rect">
            <a:avLst/>
          </a:prstGeom>
        </p:spPr>
      </p:pic>
      <p:pic>
        <p:nvPicPr>
          <p:cNvPr id="7" name="Picture 6" descr="image of DDMU case study for International Relations and Politics">
            <a:hlinkClick r:id="rId4"/>
            <a:extLst>
              <a:ext uri="{FF2B5EF4-FFF2-40B4-BE49-F238E27FC236}">
                <a16:creationId xmlns:a16="http://schemas.microsoft.com/office/drawing/2014/main" id="{0F260512-3A12-459C-9D7B-12D882C622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9862" y="355166"/>
            <a:ext cx="8720127" cy="6101389"/>
          </a:xfrm>
          <a:prstGeom prst="rect">
            <a:avLst/>
          </a:prstGeom>
        </p:spPr>
      </p:pic>
    </p:spTree>
    <p:extLst>
      <p:ext uri="{BB962C8B-B14F-4D97-AF65-F5344CB8AC3E}">
        <p14:creationId xmlns:p14="http://schemas.microsoft.com/office/powerpoint/2010/main" val="11182914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DBFA5-9B1D-42F3-8488-79E30BF3854C}"/>
              </a:ext>
            </a:extLst>
          </p:cNvPr>
          <p:cNvSpPr>
            <a:spLocks noGrp="1"/>
          </p:cNvSpPr>
          <p:nvPr>
            <p:ph type="title"/>
          </p:nvPr>
        </p:nvSpPr>
        <p:spPr/>
        <p:txBody>
          <a:bodyPr/>
          <a:lstStyle/>
          <a:p>
            <a:r>
              <a:rPr lang="en-GB" dirty="0"/>
              <a:t>Library and Learning Services Resources</a:t>
            </a:r>
          </a:p>
        </p:txBody>
      </p:sp>
      <p:sp>
        <p:nvSpPr>
          <p:cNvPr id="3" name="Content Placeholder 2">
            <a:extLst>
              <a:ext uri="{FF2B5EF4-FFF2-40B4-BE49-F238E27FC236}">
                <a16:creationId xmlns:a16="http://schemas.microsoft.com/office/drawing/2014/main" id="{5616EF92-16F3-43AC-BD2B-0240CF19FA42}"/>
              </a:ext>
            </a:extLst>
          </p:cNvPr>
          <p:cNvSpPr>
            <a:spLocks noGrp="1"/>
          </p:cNvSpPr>
          <p:nvPr>
            <p:ph idx="1"/>
          </p:nvPr>
        </p:nvSpPr>
        <p:spPr/>
        <p:txBody>
          <a:bodyPr>
            <a:normAutofit fontScale="92500" lnSpcReduction="10000"/>
          </a:bodyPr>
          <a:lstStyle/>
          <a:p>
            <a:pPr fontAlgn="base"/>
            <a:r>
              <a:rPr lang="en-US" b="1" dirty="0"/>
              <a:t>Some specific databases: </a:t>
            </a:r>
          </a:p>
          <a:p>
            <a:pPr fontAlgn="base"/>
            <a:r>
              <a:rPr lang="en-US" dirty="0"/>
              <a:t>Black Lives matter Springer nature for researchers (collection of books and journals) </a:t>
            </a:r>
          </a:p>
          <a:p>
            <a:pPr fontAlgn="base"/>
            <a:r>
              <a:rPr lang="en-US" dirty="0"/>
              <a:t>Black Freedom Struggle in the United States  </a:t>
            </a:r>
          </a:p>
          <a:p>
            <a:pPr fontAlgn="base"/>
            <a:r>
              <a:rPr lang="en-US" dirty="0"/>
              <a:t>History Vault, Black freedom struggle in the twentieth century </a:t>
            </a:r>
          </a:p>
          <a:p>
            <a:pPr fontAlgn="base"/>
            <a:r>
              <a:rPr lang="en-US" dirty="0"/>
              <a:t>Making Open Access journals truly global </a:t>
            </a:r>
          </a:p>
          <a:p>
            <a:pPr fontAlgn="base"/>
            <a:r>
              <a:rPr lang="en-US" dirty="0"/>
              <a:t>Diverse leisure reading collection with global representation offering insight into cultures and lived experiences of people from around the world.  </a:t>
            </a:r>
          </a:p>
          <a:p>
            <a:pPr fontAlgn="base"/>
            <a:r>
              <a:rPr lang="en-US" b="1" dirty="0"/>
              <a:t>See </a:t>
            </a:r>
            <a:r>
              <a:rPr lang="en-US" u="sng" dirty="0">
                <a:hlinkClick r:id="rId2"/>
              </a:rPr>
              <a:t>https://library.dmu.ac.uk/decolonisingDMU/home</a:t>
            </a:r>
            <a:r>
              <a:rPr lang="en-US" dirty="0"/>
              <a:t> for the Library Decolonising DMU guide including useful resources and decolonising reading list tools </a:t>
            </a:r>
          </a:p>
          <a:p>
            <a:endParaRPr lang="en-GB" dirty="0"/>
          </a:p>
        </p:txBody>
      </p:sp>
    </p:spTree>
    <p:extLst>
      <p:ext uri="{BB962C8B-B14F-4D97-AF65-F5344CB8AC3E}">
        <p14:creationId xmlns:p14="http://schemas.microsoft.com/office/powerpoint/2010/main" val="16236410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3D498-2C8F-468A-923D-534A48C4FDEC}"/>
              </a:ext>
            </a:extLst>
          </p:cNvPr>
          <p:cNvSpPr>
            <a:spLocks noGrp="1"/>
          </p:cNvSpPr>
          <p:nvPr>
            <p:ph type="title"/>
          </p:nvPr>
        </p:nvSpPr>
        <p:spPr/>
        <p:txBody>
          <a:bodyPr>
            <a:normAutofit/>
          </a:bodyPr>
          <a:lstStyle/>
          <a:p>
            <a:r>
              <a:rPr lang="en-GB" dirty="0"/>
              <a:t>Decolonising the PGCAP</a:t>
            </a:r>
          </a:p>
        </p:txBody>
      </p:sp>
      <p:sp>
        <p:nvSpPr>
          <p:cNvPr id="3" name="Text Placeholder 2">
            <a:extLst>
              <a:ext uri="{FF2B5EF4-FFF2-40B4-BE49-F238E27FC236}">
                <a16:creationId xmlns:a16="http://schemas.microsoft.com/office/drawing/2014/main" id="{CDFB1EA9-80A7-4C94-BFC2-439B05C7CEBF}"/>
              </a:ext>
            </a:extLst>
          </p:cNvPr>
          <p:cNvSpPr>
            <a:spLocks noGrp="1"/>
          </p:cNvSpPr>
          <p:nvPr>
            <p:ph type="body" idx="1"/>
          </p:nvPr>
        </p:nvSpPr>
        <p:spPr/>
        <p:txBody>
          <a:bodyPr>
            <a:normAutofit fontScale="92500" lnSpcReduction="10000"/>
          </a:bodyPr>
          <a:lstStyle/>
          <a:p>
            <a:r>
              <a:rPr lang="en-GB" dirty="0"/>
              <a:t>Hardeep Basra: Academic Development Consultant and Member of DDMU Community of Practice </a:t>
            </a:r>
          </a:p>
        </p:txBody>
      </p:sp>
    </p:spTree>
    <p:extLst>
      <p:ext uri="{BB962C8B-B14F-4D97-AF65-F5344CB8AC3E}">
        <p14:creationId xmlns:p14="http://schemas.microsoft.com/office/powerpoint/2010/main" val="5626638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A6C220-8681-4EE5-9AF2-0D3432F7E9E9}"/>
              </a:ext>
            </a:extLst>
          </p:cNvPr>
          <p:cNvSpPr>
            <a:spLocks noGrp="1"/>
          </p:cNvSpPr>
          <p:nvPr>
            <p:ph type="title"/>
          </p:nvPr>
        </p:nvSpPr>
        <p:spPr/>
        <p:txBody>
          <a:bodyPr/>
          <a:lstStyle/>
          <a:p>
            <a:r>
              <a:rPr lang="en-GB" dirty="0"/>
              <a:t>Decolonising the PGCAP</a:t>
            </a:r>
          </a:p>
        </p:txBody>
      </p:sp>
      <p:sp>
        <p:nvSpPr>
          <p:cNvPr id="5" name="Content Placeholder 4">
            <a:extLst>
              <a:ext uri="{FF2B5EF4-FFF2-40B4-BE49-F238E27FC236}">
                <a16:creationId xmlns:a16="http://schemas.microsoft.com/office/drawing/2014/main" id="{E2F3705E-236B-47DB-8688-6E814ECD7ACF}"/>
              </a:ext>
            </a:extLst>
          </p:cNvPr>
          <p:cNvSpPr>
            <a:spLocks noGrp="1"/>
          </p:cNvSpPr>
          <p:nvPr>
            <p:ph idx="1"/>
          </p:nvPr>
        </p:nvSpPr>
        <p:spPr/>
        <p:txBody>
          <a:bodyPr/>
          <a:lstStyle/>
          <a:p>
            <a:endParaRPr lang="en-GB" dirty="0">
              <a:solidFill>
                <a:srgbClr val="0563C1"/>
              </a:solidFill>
              <a:hlinkClick r:id="rId2">
                <a:extLst>
                  <a:ext uri="{A12FA001-AC4F-418D-AE19-62706E023703}">
                    <ahyp:hlinkClr xmlns:ahyp="http://schemas.microsoft.com/office/drawing/2018/hyperlinkcolor" val="tx"/>
                  </a:ext>
                </a:extLst>
              </a:hlinkClick>
            </a:endParaRPr>
          </a:p>
          <a:p>
            <a:r>
              <a:rPr lang="en-GB" b="1" u="sng" dirty="0">
                <a:hlinkClick r:id="">
                  <a:extLst>
                    <a:ext uri="{A12FA001-AC4F-418D-AE19-62706E023703}">
                      <ahyp:hlinkClr xmlns:ahyp="http://schemas.microsoft.com/office/drawing/2018/hyperlinkcolor" val="tx"/>
                    </a:ext>
                  </a:extLst>
                </a:hlinkClick>
              </a:rPr>
              <a:t>Programme Leader for the PGCAP</a:t>
            </a:r>
          </a:p>
          <a:p>
            <a:endParaRPr lang="en-GB" b="1" u="sng" dirty="0">
              <a:hlinkClick r:id="">
                <a:extLst>
                  <a:ext uri="{A12FA001-AC4F-418D-AE19-62706E023703}">
                    <ahyp:hlinkClr xmlns:ahyp="http://schemas.microsoft.com/office/drawing/2018/hyperlinkcolor" val="tx"/>
                  </a:ext>
                </a:extLst>
              </a:hlinkClick>
            </a:endParaRPr>
          </a:p>
          <a:p>
            <a:r>
              <a:rPr lang="en-GB" dirty="0">
                <a:solidFill>
                  <a:srgbClr val="0563C1"/>
                </a:solidFill>
                <a:hlinkClick r:id="rId2">
                  <a:extLst>
                    <a:ext uri="{A12FA001-AC4F-418D-AE19-62706E023703}">
                      <ahyp:hlinkClr xmlns:ahyp="http://schemas.microsoft.com/office/drawing/2018/hyperlinkcolor" val="tx"/>
                    </a:ext>
                  </a:extLst>
                </a:hlinkClick>
              </a:rPr>
              <a:t>hardeep.basra@dmu.ac.uk</a:t>
            </a:r>
            <a:endParaRPr lang="en-GB" dirty="0"/>
          </a:p>
          <a:p>
            <a:endParaRPr lang="en-GB" sz="2400" dirty="0"/>
          </a:p>
          <a:p>
            <a:r>
              <a:rPr lang="en-GB" sz="2400" dirty="0"/>
              <a:t>Decolonising more than just the curriculum-we need decolonise pedagogy. </a:t>
            </a:r>
            <a:r>
              <a:rPr lang="en-GB" sz="2400" b="0" i="0" dirty="0">
                <a:solidFill>
                  <a:srgbClr val="2C2C2B"/>
                </a:solidFill>
                <a:effectLst/>
              </a:rPr>
              <a:t>We need to rethink, reframe and reconstruct the current PGCAP curriculum in order to make it better, and more inclusive.</a:t>
            </a:r>
            <a:endParaRPr lang="en-GB" sz="2400" dirty="0"/>
          </a:p>
        </p:txBody>
      </p:sp>
    </p:spTree>
    <p:extLst>
      <p:ext uri="{BB962C8B-B14F-4D97-AF65-F5344CB8AC3E}">
        <p14:creationId xmlns:p14="http://schemas.microsoft.com/office/powerpoint/2010/main" val="26115946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26094-1692-40F5-BDAA-C3084E3667AA}"/>
              </a:ext>
            </a:extLst>
          </p:cNvPr>
          <p:cNvSpPr>
            <a:spLocks noGrp="1"/>
          </p:cNvSpPr>
          <p:nvPr>
            <p:ph type="title"/>
          </p:nvPr>
        </p:nvSpPr>
        <p:spPr/>
        <p:txBody>
          <a:bodyPr/>
          <a:lstStyle/>
          <a:p>
            <a:r>
              <a:rPr lang="en-GB" dirty="0"/>
              <a:t>Decolonising the PGCAP</a:t>
            </a:r>
          </a:p>
        </p:txBody>
      </p:sp>
      <p:sp>
        <p:nvSpPr>
          <p:cNvPr id="3" name="Content Placeholder 2">
            <a:extLst>
              <a:ext uri="{FF2B5EF4-FFF2-40B4-BE49-F238E27FC236}">
                <a16:creationId xmlns:a16="http://schemas.microsoft.com/office/drawing/2014/main" id="{EE8062DF-262A-4CC9-A0AF-94CC725A1888}"/>
              </a:ext>
            </a:extLst>
          </p:cNvPr>
          <p:cNvSpPr>
            <a:spLocks noGrp="1"/>
          </p:cNvSpPr>
          <p:nvPr>
            <p:ph idx="1"/>
          </p:nvPr>
        </p:nvSpPr>
        <p:spPr/>
        <p:txBody>
          <a:bodyPr>
            <a:normAutofit/>
          </a:bodyPr>
          <a:lstStyle/>
          <a:p>
            <a:r>
              <a:rPr lang="en-GB" sz="2400" dirty="0">
                <a:latin typeface="Arial" panose="020B0604020202020204" pitchFamily="34" charset="0"/>
                <a:cs typeface="Arial" panose="020B0604020202020204" pitchFamily="34" charset="0"/>
              </a:rPr>
              <a:t>Recognising that more needs to be done to challenge (disrupt) our pedagogic practices beyond the realms of inclusive practice.</a:t>
            </a:r>
          </a:p>
          <a:p>
            <a:endParaRPr lang="en-GB" sz="2400" dirty="0">
              <a:latin typeface="Arial" panose="020B0604020202020204" pitchFamily="34" charset="0"/>
              <a:cs typeface="Arial" panose="020B0604020202020204" pitchFamily="34" charset="0"/>
            </a:endParaRPr>
          </a:p>
          <a:p>
            <a:r>
              <a:rPr lang="en-GB"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It challenges existing scholarship of learning and teaching and pedagogic approaches claiming HEIs are reinforcing whiteness through knowledge, norms and behaviours which does not fully prepare academics to consider anti-racist practices or the impact of their teaching on diverse students.</a:t>
            </a:r>
          </a:p>
          <a:p>
            <a:pPr marL="0" indent="0">
              <a:buNone/>
            </a:pPr>
            <a:endParaRPr lang="en-GB" sz="2400" dirty="0">
              <a:effectLst/>
              <a:latin typeface="Arial" panose="020B0604020202020204" pitchFamily="34" charset="0"/>
              <a:ea typeface="Calibri" panose="020F0502020204030204" pitchFamily="34" charset="0"/>
              <a:cs typeface="Arial" panose="020B0604020202020204" pitchFamily="34" charset="0"/>
            </a:endParaRPr>
          </a:p>
          <a:p>
            <a:r>
              <a:rPr lang="en-GB" sz="2400" dirty="0">
                <a:solidFill>
                  <a:srgbClr val="000000"/>
                </a:solidFill>
                <a:latin typeface="Arial" panose="020B0604020202020204" pitchFamily="34" charset="0"/>
                <a:ea typeface="Calibri" panose="020F0502020204030204" pitchFamily="34" charset="0"/>
                <a:cs typeface="Arial" panose="020B0604020202020204" pitchFamily="34" charset="0"/>
              </a:rPr>
              <a:t>T</a:t>
            </a:r>
            <a:r>
              <a:rPr lang="en-GB"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o get new teachers in HE to conceptualise and position their teaching as truly inclusive and to consider anti-racist approaches to learning and teaching. </a:t>
            </a:r>
            <a:endParaRPr lang="en-GB" sz="240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5184629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2A827-9A61-4D3D-A935-C059EA1EF3E9}"/>
              </a:ext>
            </a:extLst>
          </p:cNvPr>
          <p:cNvSpPr>
            <a:spLocks noGrp="1"/>
          </p:cNvSpPr>
          <p:nvPr>
            <p:ph type="title"/>
          </p:nvPr>
        </p:nvSpPr>
        <p:spPr>
          <a:xfrm>
            <a:off x="2299252" y="222112"/>
            <a:ext cx="9597887" cy="1325563"/>
          </a:xfrm>
        </p:spPr>
        <p:txBody>
          <a:bodyPr/>
          <a:lstStyle/>
          <a:p>
            <a:r>
              <a:rPr lang="en-GB" dirty="0"/>
              <a:t>How?</a:t>
            </a:r>
          </a:p>
        </p:txBody>
      </p:sp>
      <p:sp>
        <p:nvSpPr>
          <p:cNvPr id="3" name="Content Placeholder 2">
            <a:extLst>
              <a:ext uri="{FF2B5EF4-FFF2-40B4-BE49-F238E27FC236}">
                <a16:creationId xmlns:a16="http://schemas.microsoft.com/office/drawing/2014/main" id="{6D545D4F-517F-4756-9761-CAA0C7BEA086}"/>
              </a:ext>
            </a:extLst>
          </p:cNvPr>
          <p:cNvSpPr>
            <a:spLocks noGrp="1"/>
          </p:cNvSpPr>
          <p:nvPr>
            <p:ph idx="1"/>
          </p:nvPr>
        </p:nvSpPr>
        <p:spPr/>
        <p:txBody>
          <a:bodyPr/>
          <a:lstStyle/>
          <a:p>
            <a:pPr marL="457200" lvl="1" indent="0">
              <a:buNone/>
            </a:pPr>
            <a:endParaRPr lang="en-GB" dirty="0"/>
          </a:p>
          <a:p>
            <a:r>
              <a:rPr lang="en-GB" dirty="0"/>
              <a:t>Explicit embedding of the Decolonising DMU project in the PGCAP curriculum</a:t>
            </a:r>
          </a:p>
          <a:p>
            <a:pPr lvl="1"/>
            <a:r>
              <a:rPr lang="en-GB" dirty="0"/>
              <a:t>Decolonising the curriculum (what you teach)</a:t>
            </a:r>
          </a:p>
          <a:p>
            <a:pPr lvl="1"/>
            <a:r>
              <a:rPr lang="en-GB" dirty="0"/>
              <a:t>Decolonising learning &amp; teaching approaches (how you teach)</a:t>
            </a:r>
          </a:p>
          <a:p>
            <a:pPr lvl="1"/>
            <a:endParaRPr lang="en-GB" dirty="0"/>
          </a:p>
          <a:p>
            <a:r>
              <a:rPr lang="en-GB" dirty="0"/>
              <a:t>Revising the reading list</a:t>
            </a:r>
          </a:p>
          <a:p>
            <a:pPr lvl="1"/>
            <a:r>
              <a:rPr lang="en-GB" dirty="0"/>
              <a:t>Critical race theory</a:t>
            </a:r>
          </a:p>
          <a:p>
            <a:pPr lvl="1"/>
            <a:r>
              <a:rPr lang="en-GB" dirty="0"/>
              <a:t>Critical pedagogy </a:t>
            </a:r>
          </a:p>
          <a:p>
            <a:pPr lvl="1"/>
            <a:r>
              <a:rPr lang="en-GB" dirty="0"/>
              <a:t>Authors of the global south</a:t>
            </a:r>
          </a:p>
          <a:p>
            <a:pPr lvl="1"/>
            <a:endParaRPr lang="en-GB" dirty="0"/>
          </a:p>
          <a:p>
            <a:pPr marL="914400" lvl="2" indent="0">
              <a:buNone/>
            </a:pPr>
            <a:endParaRPr lang="en-GB" dirty="0"/>
          </a:p>
        </p:txBody>
      </p:sp>
    </p:spTree>
    <p:extLst>
      <p:ext uri="{BB962C8B-B14F-4D97-AF65-F5344CB8AC3E}">
        <p14:creationId xmlns:p14="http://schemas.microsoft.com/office/powerpoint/2010/main" val="36817057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9E8F2-E8A9-4C86-A81A-F6E9585869DD}"/>
              </a:ext>
            </a:extLst>
          </p:cNvPr>
          <p:cNvSpPr>
            <a:spLocks noGrp="1"/>
          </p:cNvSpPr>
          <p:nvPr>
            <p:ph type="title"/>
          </p:nvPr>
        </p:nvSpPr>
        <p:spPr/>
        <p:txBody>
          <a:bodyPr/>
          <a:lstStyle/>
          <a:p>
            <a:r>
              <a:rPr lang="en-GB" dirty="0"/>
              <a:t>How?</a:t>
            </a:r>
          </a:p>
        </p:txBody>
      </p:sp>
      <p:sp>
        <p:nvSpPr>
          <p:cNvPr id="3" name="Content Placeholder 2">
            <a:extLst>
              <a:ext uri="{FF2B5EF4-FFF2-40B4-BE49-F238E27FC236}">
                <a16:creationId xmlns:a16="http://schemas.microsoft.com/office/drawing/2014/main" id="{8829A5E3-EC76-4BA6-AA75-5C2D688F26A4}"/>
              </a:ext>
            </a:extLst>
          </p:cNvPr>
          <p:cNvSpPr>
            <a:spLocks noGrp="1"/>
          </p:cNvSpPr>
          <p:nvPr>
            <p:ph idx="1"/>
          </p:nvPr>
        </p:nvSpPr>
        <p:spPr/>
        <p:txBody>
          <a:bodyPr/>
          <a:lstStyle/>
          <a:p>
            <a:r>
              <a:rPr lang="en-GB" dirty="0"/>
              <a:t>Empowering new academics to understand their teaching practice in the context of the DDMU project</a:t>
            </a:r>
          </a:p>
          <a:p>
            <a:r>
              <a:rPr lang="en-GB" dirty="0"/>
              <a:t>Toolkit/resources</a:t>
            </a:r>
          </a:p>
          <a:p>
            <a:r>
              <a:rPr lang="en-GB" dirty="0"/>
              <a:t>A range of activities for them to shape/rethink their practice</a:t>
            </a:r>
          </a:p>
          <a:p>
            <a:r>
              <a:rPr lang="en-GB" dirty="0"/>
              <a:t>Action research</a:t>
            </a:r>
          </a:p>
          <a:p>
            <a:r>
              <a:rPr lang="en-GB" dirty="0"/>
              <a:t>Case studies</a:t>
            </a:r>
          </a:p>
          <a:p>
            <a:r>
              <a:rPr lang="en-GB" dirty="0"/>
              <a:t>We also need to look at who teaches on the PGCAP</a:t>
            </a:r>
          </a:p>
        </p:txBody>
      </p:sp>
    </p:spTree>
    <p:extLst>
      <p:ext uri="{BB962C8B-B14F-4D97-AF65-F5344CB8AC3E}">
        <p14:creationId xmlns:p14="http://schemas.microsoft.com/office/powerpoint/2010/main" val="27590058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84796-F750-4553-91D4-C16B7D412BF1}"/>
              </a:ext>
            </a:extLst>
          </p:cNvPr>
          <p:cNvSpPr>
            <a:spLocks noGrp="1"/>
          </p:cNvSpPr>
          <p:nvPr>
            <p:ph type="title"/>
          </p:nvPr>
        </p:nvSpPr>
        <p:spPr>
          <a:xfrm>
            <a:off x="918639" y="2376272"/>
            <a:ext cx="10515600" cy="1309551"/>
          </a:xfrm>
        </p:spPr>
        <p:txBody>
          <a:bodyPr>
            <a:normAutofit/>
          </a:bodyPr>
          <a:lstStyle/>
          <a:p>
            <a:pPr algn="ctr"/>
            <a:r>
              <a:rPr lang="en-GB" sz="5400" b="1" dirty="0"/>
              <a:t>Summary and Discussion</a:t>
            </a:r>
          </a:p>
        </p:txBody>
      </p:sp>
      <p:sp>
        <p:nvSpPr>
          <p:cNvPr id="3" name="Text Placeholder 2">
            <a:extLst>
              <a:ext uri="{FF2B5EF4-FFF2-40B4-BE49-F238E27FC236}">
                <a16:creationId xmlns:a16="http://schemas.microsoft.com/office/drawing/2014/main" id="{17F93810-713A-4E9C-A77A-8F237B36627A}"/>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0343468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2BE44A-C868-417A-A763-1BC85D55BA8D}"/>
              </a:ext>
            </a:extLst>
          </p:cNvPr>
          <p:cNvPicPr>
            <a:picLocks noChangeAspect="1"/>
          </p:cNvPicPr>
          <p:nvPr/>
        </p:nvPicPr>
        <p:blipFill rotWithShape="1">
          <a:blip r:embed="rId3">
            <a:extLst>
              <a:ext uri="{28A0092B-C50C-407E-A947-70E740481C1C}">
                <a14:useLocalDpi xmlns:a14="http://schemas.microsoft.com/office/drawing/2010/main" val="0"/>
              </a:ext>
            </a:extLst>
          </a:blip>
          <a:srcRect l="34701" r="34530"/>
          <a:stretch/>
        </p:blipFill>
        <p:spPr>
          <a:xfrm>
            <a:off x="0" y="0"/>
            <a:ext cx="2110154" cy="6858000"/>
          </a:xfrm>
          <a:prstGeom prst="rect">
            <a:avLst/>
          </a:prstGeom>
        </p:spPr>
      </p:pic>
      <p:sp>
        <p:nvSpPr>
          <p:cNvPr id="6" name="Rectangle 5">
            <a:extLst>
              <a:ext uri="{FF2B5EF4-FFF2-40B4-BE49-F238E27FC236}">
                <a16:creationId xmlns:a16="http://schemas.microsoft.com/office/drawing/2014/main" id="{3B0AA55A-AAB6-498A-B824-6E2496D66835}"/>
              </a:ext>
            </a:extLst>
          </p:cNvPr>
          <p:cNvSpPr/>
          <p:nvPr/>
        </p:nvSpPr>
        <p:spPr>
          <a:xfrm>
            <a:off x="2440631" y="624470"/>
            <a:ext cx="9290453" cy="56938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Dignity of difference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D</a:t>
            </a: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iversify the syllabus, canon, curriculum, infrastructure and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D</a:t>
            </a: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ecentre knowledge and knowledge production away from the global North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D</a:t>
            </a: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evalue hierarchies and revalue relationality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D</a:t>
            </a: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isinvest from power structures that reinforce metrics, citations and rankings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D</a:t>
            </a:r>
            <a:r>
              <a:rPr kumimoji="0" lang="en-GB"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iminish some voices and opinions that have predominated, and magnify those that have been unheard</a:t>
            </a:r>
          </a:p>
        </p:txBody>
      </p:sp>
    </p:spTree>
    <p:extLst>
      <p:ext uri="{BB962C8B-B14F-4D97-AF65-F5344CB8AC3E}">
        <p14:creationId xmlns:p14="http://schemas.microsoft.com/office/powerpoint/2010/main" val="8128412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35B17-59C0-4D79-8514-026880515442}"/>
              </a:ext>
            </a:extLst>
          </p:cNvPr>
          <p:cNvSpPr>
            <a:spLocks noGrp="1"/>
          </p:cNvSpPr>
          <p:nvPr>
            <p:ph type="title"/>
          </p:nvPr>
        </p:nvSpPr>
        <p:spPr/>
        <p:txBody>
          <a:bodyPr/>
          <a:lstStyle/>
          <a:p>
            <a:pPr algn="ctr"/>
            <a:r>
              <a:rPr lang="en-GB" dirty="0"/>
              <a:t>Session Context</a:t>
            </a:r>
          </a:p>
        </p:txBody>
      </p:sp>
      <p:sp>
        <p:nvSpPr>
          <p:cNvPr id="3" name="Content Placeholder 2">
            <a:extLst>
              <a:ext uri="{FF2B5EF4-FFF2-40B4-BE49-F238E27FC236}">
                <a16:creationId xmlns:a16="http://schemas.microsoft.com/office/drawing/2014/main" id="{B704920C-EE2C-465D-B36D-0A1E36A32562}"/>
              </a:ext>
            </a:extLst>
          </p:cNvPr>
          <p:cNvSpPr>
            <a:spLocks noGrp="1"/>
          </p:cNvSpPr>
          <p:nvPr>
            <p:ph idx="1"/>
          </p:nvPr>
        </p:nvSpPr>
        <p:spPr>
          <a:xfrm>
            <a:off x="2299252" y="1329179"/>
            <a:ext cx="9597887" cy="5278790"/>
          </a:xfrm>
        </p:spPr>
        <p:txBody>
          <a:bodyPr>
            <a:normAutofit/>
          </a:bodyPr>
          <a:lstStyle/>
          <a:p>
            <a:endParaRPr lang="en-GB" dirty="0"/>
          </a:p>
          <a:p>
            <a:r>
              <a:rPr lang="en-GB" dirty="0"/>
              <a:t>Decolonising DMU: building an anti-racist university</a:t>
            </a:r>
          </a:p>
          <a:p>
            <a:r>
              <a:rPr lang="en-GB" dirty="0"/>
              <a:t>Mindset changes: disrupting/decolonising teaching and learning practices, spaces and experiences</a:t>
            </a:r>
          </a:p>
          <a:p>
            <a:r>
              <a:rPr lang="en-GB" dirty="0"/>
              <a:t>Accessible curriculum</a:t>
            </a:r>
          </a:p>
          <a:p>
            <a:r>
              <a:rPr lang="en-GB" dirty="0"/>
              <a:t>Students reflected in the curriculum – </a:t>
            </a:r>
            <a:r>
              <a:rPr lang="en-GB" i="1" dirty="0"/>
              <a:t>resources, examples, relatable content, role models </a:t>
            </a:r>
            <a:endParaRPr lang="en-GB" dirty="0"/>
          </a:p>
          <a:p>
            <a:r>
              <a:rPr lang="en-GB" dirty="0"/>
              <a:t>Equip </a:t>
            </a:r>
            <a:r>
              <a:rPr lang="en-GB" b="1" dirty="0"/>
              <a:t>ALL</a:t>
            </a:r>
            <a:r>
              <a:rPr lang="en-GB" dirty="0"/>
              <a:t> students with the skills to positively work in a global &amp; diverse environment  </a:t>
            </a:r>
          </a:p>
          <a:p>
            <a:r>
              <a:rPr lang="en-GB" sz="2400" b="1" dirty="0"/>
              <a:t>Terminology:</a:t>
            </a:r>
            <a:r>
              <a:rPr lang="en-GB" sz="2400" dirty="0"/>
              <a:t> Black, Asian Minority Ethnic (BAME), Black, Students/People of Colour</a:t>
            </a:r>
            <a:endParaRPr lang="en-US" sz="2400" dirty="0"/>
          </a:p>
          <a:p>
            <a:pPr marL="0" indent="0">
              <a:buNone/>
            </a:pPr>
            <a:endParaRPr lang="en-GB" dirty="0"/>
          </a:p>
          <a:p>
            <a:endParaRPr lang="en-GB" dirty="0"/>
          </a:p>
        </p:txBody>
      </p:sp>
    </p:spTree>
    <p:extLst>
      <p:ext uri="{BB962C8B-B14F-4D97-AF65-F5344CB8AC3E}">
        <p14:creationId xmlns:p14="http://schemas.microsoft.com/office/powerpoint/2010/main" val="53790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AF5B5-1887-452E-A7F5-6D837E4CD943}"/>
              </a:ext>
            </a:extLst>
          </p:cNvPr>
          <p:cNvSpPr>
            <a:spLocks noGrp="1"/>
          </p:cNvSpPr>
          <p:nvPr>
            <p:ph type="title"/>
          </p:nvPr>
        </p:nvSpPr>
        <p:spPr>
          <a:xfrm>
            <a:off x="2299252" y="210275"/>
            <a:ext cx="9597887" cy="591003"/>
          </a:xfrm>
        </p:spPr>
        <p:txBody>
          <a:bodyPr>
            <a:normAutofit fontScale="90000"/>
          </a:bodyPr>
          <a:lstStyle/>
          <a:p>
            <a:endParaRPr lang="en-GB" dirty="0"/>
          </a:p>
        </p:txBody>
      </p:sp>
      <p:sp>
        <p:nvSpPr>
          <p:cNvPr id="3" name="Content Placeholder 2">
            <a:extLst>
              <a:ext uri="{FF2B5EF4-FFF2-40B4-BE49-F238E27FC236}">
                <a16:creationId xmlns:a16="http://schemas.microsoft.com/office/drawing/2014/main" id="{C7F0DC03-C43B-4B38-9737-017D0D7812C3}"/>
              </a:ext>
            </a:extLst>
          </p:cNvPr>
          <p:cNvSpPr>
            <a:spLocks noGrp="1"/>
          </p:cNvSpPr>
          <p:nvPr>
            <p:ph idx="1"/>
          </p:nvPr>
        </p:nvSpPr>
        <p:spPr>
          <a:xfrm>
            <a:off x="2299252" y="1150070"/>
            <a:ext cx="9597887" cy="5457899"/>
          </a:xfrm>
        </p:spPr>
        <p:txBody>
          <a:bodyPr/>
          <a:lstStyle/>
          <a:p>
            <a:endParaRPr lang="en-GB" dirty="0"/>
          </a:p>
          <a:p>
            <a:pPr marL="0" indent="0" algn="ctr">
              <a:buNone/>
            </a:pPr>
            <a:r>
              <a:rPr lang="en-GB" sz="6600" b="1" dirty="0"/>
              <a:t>Questions</a:t>
            </a:r>
          </a:p>
          <a:p>
            <a:pPr marL="0" indent="0" algn="ctr">
              <a:buNone/>
            </a:pPr>
            <a:r>
              <a:rPr lang="en-GB" sz="6600" b="1" dirty="0"/>
              <a:t>Discussion</a:t>
            </a:r>
          </a:p>
          <a:p>
            <a:pPr marL="0" indent="0" algn="ctr">
              <a:buNone/>
            </a:pPr>
            <a:r>
              <a:rPr lang="en-GB" sz="6600" b="1" dirty="0"/>
              <a:t>Reflections</a:t>
            </a:r>
          </a:p>
        </p:txBody>
      </p:sp>
    </p:spTree>
    <p:extLst>
      <p:ext uri="{BB962C8B-B14F-4D97-AF65-F5344CB8AC3E}">
        <p14:creationId xmlns:p14="http://schemas.microsoft.com/office/powerpoint/2010/main" val="34599846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icture 4" descr="Picture 4"/>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995BE-0F6E-4FCD-8264-476663470897}"/>
              </a:ext>
            </a:extLst>
          </p:cNvPr>
          <p:cNvSpPr>
            <a:spLocks noGrp="1"/>
          </p:cNvSpPr>
          <p:nvPr>
            <p:ph type="title"/>
          </p:nvPr>
        </p:nvSpPr>
        <p:spPr/>
        <p:txBody>
          <a:bodyPr/>
          <a:lstStyle/>
          <a:p>
            <a:r>
              <a:rPr lang="en-GB" dirty="0"/>
              <a:t>Session Overview</a:t>
            </a:r>
          </a:p>
        </p:txBody>
      </p:sp>
      <p:sp>
        <p:nvSpPr>
          <p:cNvPr id="3" name="Content Placeholder 2">
            <a:extLst>
              <a:ext uri="{FF2B5EF4-FFF2-40B4-BE49-F238E27FC236}">
                <a16:creationId xmlns:a16="http://schemas.microsoft.com/office/drawing/2014/main" id="{2BD31F06-6632-479D-B0FE-B2C217964DF0}"/>
              </a:ext>
            </a:extLst>
          </p:cNvPr>
          <p:cNvSpPr>
            <a:spLocks noGrp="1"/>
          </p:cNvSpPr>
          <p:nvPr>
            <p:ph idx="1"/>
          </p:nvPr>
        </p:nvSpPr>
        <p:spPr/>
        <p:txBody>
          <a:bodyPr/>
          <a:lstStyle/>
          <a:p>
            <a:r>
              <a:rPr lang="en-GB" dirty="0"/>
              <a:t>Student Perspective: </a:t>
            </a:r>
            <a:r>
              <a:rPr lang="en-GB" b="1" dirty="0"/>
              <a:t>Derrick</a:t>
            </a:r>
          </a:p>
          <a:p>
            <a:endParaRPr lang="en-GB" dirty="0"/>
          </a:p>
          <a:p>
            <a:r>
              <a:rPr lang="en-GB" dirty="0"/>
              <a:t>Co-creation and change examples: </a:t>
            </a:r>
            <a:r>
              <a:rPr lang="en-GB" b="1" dirty="0"/>
              <a:t>Kaushika</a:t>
            </a:r>
          </a:p>
          <a:p>
            <a:endParaRPr lang="en-GB" dirty="0"/>
          </a:p>
          <a:p>
            <a:r>
              <a:rPr lang="en-GB" dirty="0"/>
              <a:t>Decolonising the PGCAP: </a:t>
            </a:r>
            <a:r>
              <a:rPr lang="en-GB" b="1" dirty="0"/>
              <a:t>Hardeep</a:t>
            </a:r>
          </a:p>
          <a:p>
            <a:endParaRPr lang="en-GB" b="1" dirty="0"/>
          </a:p>
          <a:p>
            <a:r>
              <a:rPr lang="en-GB" dirty="0"/>
              <a:t>Summary:</a:t>
            </a:r>
            <a:r>
              <a:rPr lang="en-GB" b="1" dirty="0"/>
              <a:t> Kaushika</a:t>
            </a:r>
          </a:p>
          <a:p>
            <a:endParaRPr lang="en-GB" dirty="0"/>
          </a:p>
          <a:p>
            <a:r>
              <a:rPr lang="en-GB" dirty="0"/>
              <a:t>Discussion: </a:t>
            </a:r>
            <a:r>
              <a:rPr lang="en-GB" b="1" dirty="0"/>
              <a:t>All</a:t>
            </a:r>
          </a:p>
        </p:txBody>
      </p:sp>
    </p:spTree>
    <p:extLst>
      <p:ext uri="{BB962C8B-B14F-4D97-AF65-F5344CB8AC3E}">
        <p14:creationId xmlns:p14="http://schemas.microsoft.com/office/powerpoint/2010/main" val="33475418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D6528-0444-49C7-8716-8BD22DC8B9F2}"/>
              </a:ext>
            </a:extLst>
          </p:cNvPr>
          <p:cNvSpPr>
            <a:spLocks noGrp="1"/>
          </p:cNvSpPr>
          <p:nvPr>
            <p:ph type="title"/>
          </p:nvPr>
        </p:nvSpPr>
        <p:spPr/>
        <p:txBody>
          <a:bodyPr/>
          <a:lstStyle/>
          <a:p>
            <a:r>
              <a:rPr lang="en-GB" dirty="0"/>
              <a:t>Student Perspective</a:t>
            </a:r>
          </a:p>
        </p:txBody>
      </p:sp>
      <p:sp>
        <p:nvSpPr>
          <p:cNvPr id="3" name="Text Placeholder 2">
            <a:extLst>
              <a:ext uri="{FF2B5EF4-FFF2-40B4-BE49-F238E27FC236}">
                <a16:creationId xmlns:a16="http://schemas.microsoft.com/office/drawing/2014/main" id="{65DE3BA0-751B-47D4-9AC7-5D33FE445237}"/>
              </a:ext>
            </a:extLst>
          </p:cNvPr>
          <p:cNvSpPr>
            <a:spLocks noGrp="1"/>
          </p:cNvSpPr>
          <p:nvPr>
            <p:ph type="body" idx="1"/>
          </p:nvPr>
        </p:nvSpPr>
        <p:spPr/>
        <p:txBody>
          <a:bodyPr>
            <a:normAutofit fontScale="92500" lnSpcReduction="10000"/>
          </a:bodyPr>
          <a:lstStyle/>
          <a:p>
            <a:r>
              <a:rPr lang="en-GB" dirty="0"/>
              <a:t>Derrick Mensah Special Projects Officer (Student </a:t>
            </a:r>
            <a:r>
              <a:rPr lang="en-GB" dirty="0" err="1"/>
              <a:t>Engagemnet</a:t>
            </a:r>
            <a:r>
              <a:rPr lang="en-GB" dirty="0"/>
              <a:t>) and DDMU Fair Outcome Champion</a:t>
            </a:r>
          </a:p>
        </p:txBody>
      </p:sp>
    </p:spTree>
    <p:extLst>
      <p:ext uri="{BB962C8B-B14F-4D97-AF65-F5344CB8AC3E}">
        <p14:creationId xmlns:p14="http://schemas.microsoft.com/office/powerpoint/2010/main" val="13828459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Content Placeholder 2"/>
          <p:cNvSpPr txBox="1"/>
          <p:nvPr/>
        </p:nvSpPr>
        <p:spPr>
          <a:xfrm>
            <a:off x="2288068" y="207068"/>
            <a:ext cx="9491068" cy="632481"/>
          </a:xfrm>
          <a:prstGeom prst="rect">
            <a:avLst/>
          </a:prstGeom>
          <a:noFill/>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dk1"/>
          </a:lnRef>
          <a:fillRef idx="1">
            <a:schemeClr val="lt1"/>
          </a:fillRef>
          <a:effectRef idx="0">
            <a:schemeClr val="dk1"/>
          </a:effectRef>
          <a:fontRef idx="minor">
            <a:schemeClr val="dk1"/>
          </a:fontRef>
        </p:style>
        <p:txBody>
          <a:bodyPr lIns="45719" rIns="45719">
            <a:spAutoFit/>
          </a:bodyPr>
          <a:lstStyle/>
          <a:p>
            <a:pPr marL="0" marR="0" lvl="0" indent="0" algn="l" defTabSz="914400" rtl="0" eaLnBrk="1" fontAlgn="auto" latinLnBrk="0" hangingPunct="0">
              <a:lnSpc>
                <a:spcPct val="90000"/>
              </a:lnSpc>
              <a:spcBef>
                <a:spcPts val="1000"/>
              </a:spcBef>
              <a:spcAft>
                <a:spcPts val="0"/>
              </a:spcAft>
              <a:buClrTx/>
              <a:buSzPct val="100000"/>
              <a:buFontTx/>
              <a:buNone/>
              <a:tabLst/>
              <a:defRPr sz="3600">
                <a:latin typeface="+mj-lt"/>
                <a:ea typeface="+mj-ea"/>
                <a:cs typeface="+mj-cs"/>
                <a:sym typeface="Helvetica"/>
              </a:defRPr>
            </a:pPr>
            <a:r>
              <a:rPr kumimoji="0" sz="3600" b="0" i="0" u="none" strike="noStrike" kern="0" cap="none" spc="0" normalizeH="0" baseline="0" noProof="0" dirty="0">
                <a:ln>
                  <a:noFill/>
                </a:ln>
                <a:solidFill>
                  <a:srgbClr val="000000"/>
                </a:solidFill>
                <a:effectLst/>
                <a:uLnTx/>
                <a:uFillTx/>
                <a:latin typeface="Helvetica"/>
                <a:cs typeface="Helvetica"/>
                <a:sym typeface="Helvetica"/>
              </a:rPr>
              <a:t> </a:t>
            </a:r>
            <a:r>
              <a:rPr kumimoji="0" sz="3900" b="0" i="0" u="none" strike="noStrike" kern="0" cap="none" spc="0" normalizeH="0" baseline="0" noProof="0" dirty="0">
                <a:ln>
                  <a:noFill/>
                </a:ln>
                <a:solidFill>
                  <a:srgbClr val="000000"/>
                </a:solidFill>
                <a:effectLst/>
                <a:uLnTx/>
                <a:uFillTx/>
                <a:latin typeface="Verdana"/>
                <a:ea typeface="Verdana"/>
                <a:cs typeface="Verdana"/>
                <a:sym typeface="Verdana"/>
              </a:rPr>
              <a:t>Quotes from students:  </a:t>
            </a:r>
          </a:p>
        </p:txBody>
      </p:sp>
      <p:pic>
        <p:nvPicPr>
          <p:cNvPr id="128" name="Picture 6" descr="Picture 6"/>
          <p:cNvPicPr>
            <a:picLocks noChangeAspect="1"/>
          </p:cNvPicPr>
          <p:nvPr/>
        </p:nvPicPr>
        <p:blipFill>
          <a:blip r:embed="rId2"/>
          <a:srcRect l="34701" r="34530"/>
          <a:stretch>
            <a:fillRect/>
          </a:stretch>
        </p:blipFill>
        <p:spPr>
          <a:xfrm>
            <a:off x="0" y="0"/>
            <a:ext cx="2110154" cy="6858000"/>
          </a:xfrm>
          <a:prstGeom prst="rect">
            <a:avLst/>
          </a:prstGeom>
          <a:ln w="12700">
            <a:miter lim="400000"/>
          </a:ln>
        </p:spPr>
      </p:pic>
      <p:sp>
        <p:nvSpPr>
          <p:cNvPr id="2" name="Cloud Callout 1">
            <a:extLst>
              <a:ext uri="{FF2B5EF4-FFF2-40B4-BE49-F238E27FC236}">
                <a16:creationId xmlns:a16="http://schemas.microsoft.com/office/drawing/2014/main" id="{3E0C5048-6007-0344-B599-5A1995526985}"/>
              </a:ext>
            </a:extLst>
          </p:cNvPr>
          <p:cNvSpPr/>
          <p:nvPr/>
        </p:nvSpPr>
        <p:spPr>
          <a:xfrm>
            <a:off x="2110154" y="945291"/>
            <a:ext cx="5254473" cy="2670509"/>
          </a:xfrm>
          <a:prstGeom prst="cloudCallou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Calibri"/>
              </a:rPr>
              <a:t>“Fashion tutors/teacher need to </a:t>
            </a:r>
            <a:r>
              <a:rPr kumimoji="0" lang="en-US" sz="1200" b="1" i="0" u="none" strike="noStrike" kern="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Calibri"/>
              </a:rPr>
              <a:t>familiarise</a:t>
            </a:r>
            <a:r>
              <a:rPr kumimoji="0" lang="en-US" sz="12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Calibri"/>
              </a:rPr>
              <a:t> themselves with black students and learn to understand us instead of giving us a 1 year ‘trial’ period- where they challenge us to see whether or not we match up to the stereotypes or not.  It makes us feel like we have to work hard to be </a:t>
            </a:r>
            <a:r>
              <a:rPr kumimoji="0" lang="en-GB" sz="12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Calibri"/>
              </a:rPr>
              <a:t>recognised</a:t>
            </a:r>
            <a:r>
              <a:rPr kumimoji="0" lang="en-US" sz="12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Calibri"/>
              </a:rPr>
              <a:t> as a regular student.”</a:t>
            </a:r>
          </a:p>
        </p:txBody>
      </p:sp>
      <p:sp>
        <p:nvSpPr>
          <p:cNvPr id="5" name="Cloud Callout 4">
            <a:extLst>
              <a:ext uri="{FF2B5EF4-FFF2-40B4-BE49-F238E27FC236}">
                <a16:creationId xmlns:a16="http://schemas.microsoft.com/office/drawing/2014/main" id="{919CE571-1E23-744B-85A9-054E5F68969C}"/>
              </a:ext>
            </a:extLst>
          </p:cNvPr>
          <p:cNvSpPr/>
          <p:nvPr/>
        </p:nvSpPr>
        <p:spPr>
          <a:xfrm rot="10800000" flipH="1" flipV="1">
            <a:off x="7364627" y="915647"/>
            <a:ext cx="4217773" cy="1516411"/>
          </a:xfrm>
          <a:prstGeom prst="cloudCallou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90000"/>
              </a:lnSpc>
              <a:spcBef>
                <a:spcPts val="1000"/>
              </a:spcBef>
              <a:spcAft>
                <a:spcPts val="0"/>
              </a:spcAft>
              <a:buClrTx/>
              <a:buSzPct val="100000"/>
              <a:buFontTx/>
              <a:buNone/>
              <a:tabLst/>
              <a:defRPr sz="2000" i="1">
                <a:latin typeface="Verdana"/>
                <a:ea typeface="Verdana"/>
                <a:cs typeface="Verdana"/>
                <a:sym typeface="Verdana"/>
              </a:defRPr>
            </a:pPr>
            <a:r>
              <a:rPr kumimoji="0" lang="en-US" sz="1400" b="1" i="1" u="none" strike="noStrike" kern="0" cap="none" spc="0" normalizeH="0" baseline="0" noProof="0">
                <a:ln>
                  <a:noFill/>
                </a:ln>
                <a:solidFill>
                  <a:srgbClr val="000000"/>
                </a:solidFill>
                <a:effectLst/>
                <a:uLnTx/>
                <a:uFillTx/>
                <a:latin typeface="Verdana"/>
                <a:ea typeface="Verdana"/>
                <a:sym typeface="Verdana"/>
              </a:rPr>
              <a:t>“ Why are none of the officers involved in this conversation? Why were none present here?”. </a:t>
            </a:r>
          </a:p>
        </p:txBody>
      </p:sp>
      <p:sp>
        <p:nvSpPr>
          <p:cNvPr id="6" name="Cloud Callout 5">
            <a:extLst>
              <a:ext uri="{FF2B5EF4-FFF2-40B4-BE49-F238E27FC236}">
                <a16:creationId xmlns:a16="http://schemas.microsoft.com/office/drawing/2014/main" id="{A72D8ACC-597C-3948-B09F-ED2FAC1CFA6F}"/>
              </a:ext>
            </a:extLst>
          </p:cNvPr>
          <p:cNvSpPr/>
          <p:nvPr/>
        </p:nvSpPr>
        <p:spPr>
          <a:xfrm rot="10800000" flipH="1" flipV="1">
            <a:off x="6860634" y="5240022"/>
            <a:ext cx="4217773" cy="1221249"/>
          </a:xfrm>
          <a:prstGeom prst="cloudCallou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90000"/>
              </a:lnSpc>
              <a:spcBef>
                <a:spcPts val="1000"/>
              </a:spcBef>
              <a:spcAft>
                <a:spcPts val="0"/>
              </a:spcAft>
              <a:buClrTx/>
              <a:buSzPct val="100000"/>
              <a:buFontTx/>
              <a:buNone/>
              <a:tabLst/>
              <a:defRPr sz="2000" i="1">
                <a:latin typeface="Verdana"/>
                <a:ea typeface="Verdana"/>
                <a:cs typeface="Verdana"/>
                <a:sym typeface="Verdana"/>
              </a:defRPr>
            </a:pPr>
            <a:r>
              <a:rPr kumimoji="0" lang="en-US" sz="1400" b="1" i="1" u="none" strike="noStrike" kern="0" cap="none" spc="0" normalizeH="0" baseline="0" noProof="0">
                <a:ln>
                  <a:noFill/>
                </a:ln>
                <a:solidFill>
                  <a:srgbClr val="000000"/>
                </a:solidFill>
                <a:effectLst/>
                <a:uLnTx/>
                <a:uFillTx/>
                <a:latin typeface="Verdana"/>
                <a:ea typeface="Verdana"/>
                <a:sym typeface="Verdana"/>
              </a:rPr>
              <a:t>“ Bring people who can actually make a change into the conversation.” </a:t>
            </a:r>
          </a:p>
        </p:txBody>
      </p:sp>
      <p:sp>
        <p:nvSpPr>
          <p:cNvPr id="7" name="Cloud Callout 6">
            <a:extLst>
              <a:ext uri="{FF2B5EF4-FFF2-40B4-BE49-F238E27FC236}">
                <a16:creationId xmlns:a16="http://schemas.microsoft.com/office/drawing/2014/main" id="{6C470C35-E766-8C42-8B31-C44370AED33D}"/>
              </a:ext>
            </a:extLst>
          </p:cNvPr>
          <p:cNvSpPr/>
          <p:nvPr/>
        </p:nvSpPr>
        <p:spPr>
          <a:xfrm rot="10800000" flipH="1" flipV="1">
            <a:off x="7906143" y="2906440"/>
            <a:ext cx="4209535" cy="1811573"/>
          </a:xfrm>
          <a:prstGeom prst="cloudCallou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ctr" defTabSz="914400" rtl="0" eaLnBrk="1" fontAlgn="auto" latinLnBrk="0" hangingPunct="0">
              <a:lnSpc>
                <a:spcPct val="90000"/>
              </a:lnSpc>
              <a:spcBef>
                <a:spcPts val="1000"/>
              </a:spcBef>
              <a:spcAft>
                <a:spcPts val="0"/>
              </a:spcAft>
              <a:buClrTx/>
              <a:buSzPct val="100000"/>
              <a:buFontTx/>
              <a:buNone/>
              <a:tabLst/>
              <a:defRPr sz="2000" i="1">
                <a:latin typeface="Verdana"/>
                <a:ea typeface="Verdana"/>
                <a:cs typeface="Verdana"/>
                <a:sym typeface="Verdana"/>
              </a:defRPr>
            </a:pPr>
            <a:r>
              <a:rPr kumimoji="0" lang="en-US" sz="1400" b="1" i="1" u="none" strike="noStrike" kern="0" cap="none" spc="0" normalizeH="0" baseline="0" noProof="0">
                <a:ln>
                  <a:noFill/>
                </a:ln>
                <a:solidFill>
                  <a:srgbClr val="000000"/>
                </a:solidFill>
                <a:effectLst/>
                <a:uLnTx/>
                <a:uFillTx/>
                <a:latin typeface="Verdana"/>
                <a:ea typeface="Verdana"/>
                <a:sym typeface="Verdana"/>
              </a:rPr>
              <a:t>“Firstly, we need to as students speak to bring members of staff at DMU into the conversation so we can discuss.” </a:t>
            </a:r>
          </a:p>
        </p:txBody>
      </p:sp>
      <p:sp>
        <p:nvSpPr>
          <p:cNvPr id="9" name="Cloud Callout 8">
            <a:extLst>
              <a:ext uri="{FF2B5EF4-FFF2-40B4-BE49-F238E27FC236}">
                <a16:creationId xmlns:a16="http://schemas.microsoft.com/office/drawing/2014/main" id="{C92F5364-93EC-CE46-A4BE-E0A2D73AE30B}"/>
              </a:ext>
            </a:extLst>
          </p:cNvPr>
          <p:cNvSpPr/>
          <p:nvPr/>
        </p:nvSpPr>
        <p:spPr>
          <a:xfrm rot="10800000" flipH="1" flipV="1">
            <a:off x="2257680" y="4944860"/>
            <a:ext cx="3970125" cy="1811573"/>
          </a:xfrm>
          <a:prstGeom prst="cloudCallou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ctr" defTabSz="914400" rtl="0" eaLnBrk="1" fontAlgn="auto" latinLnBrk="0" hangingPunct="0">
              <a:lnSpc>
                <a:spcPct val="90000"/>
              </a:lnSpc>
              <a:spcBef>
                <a:spcPts val="1000"/>
              </a:spcBef>
              <a:spcAft>
                <a:spcPts val="0"/>
              </a:spcAft>
              <a:buClrTx/>
              <a:buSzPct val="100000"/>
              <a:buFontTx/>
              <a:buNone/>
              <a:tabLst/>
              <a:defRPr sz="2000" i="1">
                <a:latin typeface="Verdana"/>
                <a:ea typeface="Verdana"/>
                <a:cs typeface="Verdana"/>
                <a:sym typeface="Verdana"/>
              </a:defRPr>
            </a:pPr>
            <a:r>
              <a:rPr kumimoji="0" lang="en-US" sz="1400" b="1" i="1" u="none" strike="noStrike" kern="0" cap="none" spc="0" normalizeH="0" baseline="0" noProof="0">
                <a:ln>
                  <a:noFill/>
                </a:ln>
                <a:solidFill>
                  <a:srgbClr val="000000"/>
                </a:solidFill>
                <a:effectLst/>
                <a:uLnTx/>
                <a:uFillTx/>
                <a:latin typeface="Verdana"/>
                <a:ea typeface="Verdana"/>
                <a:sym typeface="Verdana"/>
              </a:rPr>
              <a:t>“People not sitting together at university in lecture is not a university problem it is a society issue.” </a:t>
            </a:r>
          </a:p>
        </p:txBody>
      </p:sp>
      <p:sp>
        <p:nvSpPr>
          <p:cNvPr id="10" name="Cloud Callout 9">
            <a:extLst>
              <a:ext uri="{FF2B5EF4-FFF2-40B4-BE49-F238E27FC236}">
                <a16:creationId xmlns:a16="http://schemas.microsoft.com/office/drawing/2014/main" id="{1A077D45-8F0A-5A49-B761-BA79EF9D9EC2}"/>
              </a:ext>
            </a:extLst>
          </p:cNvPr>
          <p:cNvSpPr/>
          <p:nvPr/>
        </p:nvSpPr>
        <p:spPr>
          <a:xfrm rot="10800000" flipH="1" flipV="1">
            <a:off x="4797115" y="3527184"/>
            <a:ext cx="2861380" cy="1221249"/>
          </a:xfrm>
          <a:prstGeom prst="cloudCallou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ctr" defTabSz="914400" rtl="0" eaLnBrk="1" fontAlgn="auto" latinLnBrk="0" hangingPunct="0">
              <a:lnSpc>
                <a:spcPct val="90000"/>
              </a:lnSpc>
              <a:spcBef>
                <a:spcPts val="1000"/>
              </a:spcBef>
              <a:spcAft>
                <a:spcPts val="0"/>
              </a:spcAft>
              <a:buClrTx/>
              <a:buSzPct val="100000"/>
              <a:buFontTx/>
              <a:buNone/>
              <a:tabLst/>
              <a:defRPr sz="2000" i="1">
                <a:latin typeface="Verdana"/>
                <a:ea typeface="Verdana"/>
                <a:cs typeface="Verdana"/>
                <a:sym typeface="Verdana"/>
              </a:defRPr>
            </a:pPr>
            <a:r>
              <a:rPr kumimoji="0" lang="en-US" sz="1400" b="1" i="1" u="none" strike="noStrike" kern="0" cap="none" spc="0" normalizeH="0" baseline="0" noProof="0" dirty="0">
                <a:ln>
                  <a:noFill/>
                </a:ln>
                <a:solidFill>
                  <a:srgbClr val="000000"/>
                </a:solidFill>
                <a:effectLst/>
                <a:uLnTx/>
                <a:uFillTx/>
                <a:latin typeface="Verdana"/>
                <a:ea typeface="Verdana"/>
                <a:sym typeface="Verdana"/>
              </a:rPr>
              <a:t>“Faculties need to </a:t>
            </a:r>
            <a:r>
              <a:rPr kumimoji="0" lang="en-US" sz="1400" b="1" i="1" u="none" strike="noStrike" kern="0" cap="none" spc="0" normalizeH="0" baseline="0" noProof="0" dirty="0" err="1">
                <a:ln>
                  <a:noFill/>
                </a:ln>
                <a:solidFill>
                  <a:srgbClr val="000000"/>
                </a:solidFill>
                <a:effectLst/>
                <a:uLnTx/>
                <a:uFillTx/>
                <a:latin typeface="Verdana"/>
                <a:ea typeface="Verdana"/>
                <a:sym typeface="Verdana"/>
              </a:rPr>
              <a:t>decolonise</a:t>
            </a:r>
            <a:r>
              <a:rPr kumimoji="0" lang="en-US" sz="1400" b="1" i="1" u="none" strike="noStrike" kern="0" cap="none" spc="0" normalizeH="0" baseline="0" noProof="0" dirty="0">
                <a:ln>
                  <a:noFill/>
                </a:ln>
                <a:solidFill>
                  <a:srgbClr val="000000"/>
                </a:solidFill>
                <a:effectLst/>
                <a:uLnTx/>
                <a:uFillTx/>
                <a:latin typeface="Verdana"/>
                <a:ea typeface="Verdana"/>
                <a:sym typeface="Verdana"/>
              </a:rPr>
              <a:t> the reading list”.  </a:t>
            </a:r>
          </a:p>
        </p:txBody>
      </p:sp>
    </p:spTree>
    <p:extLst>
      <p:ext uri="{BB962C8B-B14F-4D97-AF65-F5344CB8AC3E}">
        <p14:creationId xmlns:p14="http://schemas.microsoft.com/office/powerpoint/2010/main" val="41165399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2" descr="Picture 2"/>
          <p:cNvPicPr>
            <a:picLocks noChangeAspect="1"/>
          </p:cNvPicPr>
          <p:nvPr/>
        </p:nvPicPr>
        <p:blipFill>
          <a:blip r:embed="rId2"/>
          <a:srcRect l="34701" r="34530"/>
          <a:stretch>
            <a:fillRect/>
          </a:stretch>
        </p:blipFill>
        <p:spPr>
          <a:xfrm>
            <a:off x="0" y="0"/>
            <a:ext cx="2110154" cy="6858000"/>
          </a:xfrm>
          <a:prstGeom prst="rect">
            <a:avLst/>
          </a:prstGeom>
          <a:ln w="12700">
            <a:miter lim="400000"/>
          </a:ln>
        </p:spPr>
      </p:pic>
      <p:sp>
        <p:nvSpPr>
          <p:cNvPr id="102" name="Rectangle 1"/>
          <p:cNvSpPr txBox="1"/>
          <p:nvPr/>
        </p:nvSpPr>
        <p:spPr>
          <a:xfrm>
            <a:off x="2335428" y="827903"/>
            <a:ext cx="9625913" cy="5262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200">
                <a:solidFill>
                  <a:srgbClr val="3CB6A2"/>
                </a:solidFill>
                <a:latin typeface="AkzidenzGroteskPro-Md"/>
                <a:ea typeface="AkzidenzGroteskPro-Md"/>
                <a:cs typeface="AkzidenzGroteskPro-Md"/>
                <a:sym typeface="AkzidenzGroteskPro-Md"/>
              </a:defRPr>
            </a:pPr>
            <a:endParaRPr kumimoji="0" sz="2800" b="1" i="0" u="none" strike="noStrike" kern="0" cap="none" spc="0" normalizeH="0" baseline="0" noProof="0" dirty="0">
              <a:ln>
                <a:noFill/>
              </a:ln>
              <a:solidFill>
                <a:srgbClr val="000000"/>
              </a:solidFill>
              <a:effectLst/>
              <a:uLnTx/>
              <a:uFillTx/>
              <a:latin typeface="AkzidenzGroteskPro-Md"/>
              <a:sym typeface="AkzidenzGroteskPro-Md"/>
            </a:endParaRPr>
          </a:p>
          <a:p>
            <a:pPr marL="0" marR="0" lvl="0" indent="0" algn="l" defTabSz="914400" rtl="0" eaLnBrk="1" fontAlgn="auto" latinLnBrk="0" hangingPunct="0">
              <a:lnSpc>
                <a:spcPct val="100000"/>
              </a:lnSpc>
              <a:spcBef>
                <a:spcPts val="0"/>
              </a:spcBef>
              <a:spcAft>
                <a:spcPts val="0"/>
              </a:spcAft>
              <a:buClrTx/>
              <a:buSzTx/>
              <a:buFontTx/>
              <a:buNone/>
              <a:tabLst/>
              <a:defRPr sz="2200">
                <a:latin typeface="AkzidenzGroteskPro-Regular"/>
                <a:ea typeface="AkzidenzGroteskPro-Regular"/>
                <a:cs typeface="AkzidenzGroteskPro-Regular"/>
                <a:sym typeface="AkzidenzGroteskPro-Regular"/>
              </a:defRPr>
            </a:pPr>
            <a:r>
              <a:rPr kumimoji="0" lang="en-GB" sz="2800" b="1" i="0" u="none" strike="noStrike" kern="0" cap="none" spc="0" normalizeH="0" baseline="0" noProof="0" dirty="0">
                <a:ln>
                  <a:noFill/>
                </a:ln>
                <a:solidFill>
                  <a:srgbClr val="000000"/>
                </a:solidFill>
                <a:effectLst/>
                <a:uLnTx/>
                <a:uFillTx/>
                <a:latin typeface="AkzidenzGroteskPro-Regular"/>
                <a:sym typeface="AkzidenzGroteskPro-Regular"/>
              </a:rPr>
              <a:t>What are the causes?</a:t>
            </a:r>
          </a:p>
          <a:p>
            <a:pPr marL="0" marR="0" lvl="0" indent="0" algn="l" defTabSz="914400" rtl="0" eaLnBrk="1" fontAlgn="auto" latinLnBrk="0" hangingPunct="0">
              <a:lnSpc>
                <a:spcPct val="100000"/>
              </a:lnSpc>
              <a:spcBef>
                <a:spcPts val="0"/>
              </a:spcBef>
              <a:spcAft>
                <a:spcPts val="0"/>
              </a:spcAft>
              <a:buClrTx/>
              <a:buSzTx/>
              <a:buFontTx/>
              <a:buNone/>
              <a:tabLst/>
              <a:defRPr sz="2200">
                <a:latin typeface="AkzidenzGroteskPro-Regular"/>
                <a:ea typeface="AkzidenzGroteskPro-Regular"/>
                <a:cs typeface="AkzidenzGroteskPro-Regular"/>
                <a:sym typeface="AkzidenzGroteskPro-Regular"/>
              </a:defRPr>
            </a:pPr>
            <a:endParaRPr kumimoji="0" lang="en-GB" sz="2800" b="1" i="0" u="none" strike="noStrike" kern="0" cap="none" spc="0" normalizeH="0" baseline="0" noProof="0" dirty="0">
              <a:ln>
                <a:noFill/>
              </a:ln>
              <a:solidFill>
                <a:srgbClr val="000000"/>
              </a:solidFill>
              <a:effectLst/>
              <a:uLnTx/>
              <a:uFillTx/>
              <a:latin typeface="AkzidenzGroteskPro-Regular"/>
              <a:sym typeface="AkzidenzGroteskPro-Regular"/>
            </a:endParaRPr>
          </a:p>
          <a:p>
            <a:pPr marL="342900" marR="0" lvl="0" indent="-342900" algn="l" defTabSz="914400" rtl="0" eaLnBrk="1" fontAlgn="auto" latinLnBrk="0" hangingPunct="0">
              <a:lnSpc>
                <a:spcPct val="100000"/>
              </a:lnSpc>
              <a:spcBef>
                <a:spcPts val="0"/>
              </a:spcBef>
              <a:spcAft>
                <a:spcPts val="0"/>
              </a:spcAft>
              <a:buClrTx/>
              <a:buSzTx/>
              <a:buFontTx/>
              <a:buChar char="-"/>
              <a:tabLst/>
              <a:defRPr sz="2200">
                <a:latin typeface="AkzidenzGroteskPro-Regular"/>
                <a:ea typeface="AkzidenzGroteskPro-Regular"/>
                <a:cs typeface="AkzidenzGroteskPro-Regular"/>
                <a:sym typeface="AkzidenzGroteskPro-Regular"/>
              </a:defRPr>
            </a:pPr>
            <a:r>
              <a:rPr kumimoji="0" lang="en-GB" sz="2800" b="1" i="0" u="none" strike="noStrike" kern="0" cap="none" spc="0" normalizeH="0" baseline="0" noProof="0" dirty="0">
                <a:ln>
                  <a:noFill/>
                </a:ln>
                <a:solidFill>
                  <a:srgbClr val="000000"/>
                </a:solidFill>
                <a:effectLst/>
                <a:uLnTx/>
                <a:uFillTx/>
                <a:latin typeface="AkzidenzGroteskPro-Regular"/>
                <a:sym typeface="AkzidenzGroteskPro-Regular"/>
              </a:rPr>
              <a:t>Exclusion from Student Network </a:t>
            </a:r>
          </a:p>
          <a:p>
            <a:pPr marL="342900" marR="0" lvl="0" indent="-342900" algn="l" defTabSz="914400" rtl="0" eaLnBrk="1" fontAlgn="auto" latinLnBrk="0" hangingPunct="0">
              <a:lnSpc>
                <a:spcPct val="100000"/>
              </a:lnSpc>
              <a:spcBef>
                <a:spcPts val="0"/>
              </a:spcBef>
              <a:spcAft>
                <a:spcPts val="0"/>
              </a:spcAft>
              <a:buClrTx/>
              <a:buSzTx/>
              <a:buFontTx/>
              <a:buChar char="-"/>
              <a:tabLst/>
              <a:defRPr sz="2200">
                <a:latin typeface="AkzidenzGroteskPro-Regular"/>
                <a:ea typeface="AkzidenzGroteskPro-Regular"/>
                <a:cs typeface="AkzidenzGroteskPro-Regular"/>
                <a:sym typeface="AkzidenzGroteskPro-Regular"/>
              </a:defRPr>
            </a:pPr>
            <a:endParaRPr kumimoji="0" lang="en-GB" sz="2800" b="1" i="0" u="none" strike="noStrike" kern="0" cap="none" spc="0" normalizeH="0" baseline="0" noProof="0" dirty="0">
              <a:ln>
                <a:noFill/>
              </a:ln>
              <a:solidFill>
                <a:srgbClr val="000000"/>
              </a:solidFill>
              <a:effectLst/>
              <a:uLnTx/>
              <a:uFillTx/>
              <a:latin typeface="AkzidenzGroteskPro-Regular"/>
              <a:sym typeface="AkzidenzGroteskPro-Regular"/>
            </a:endParaRPr>
          </a:p>
          <a:p>
            <a:pPr marL="342900" marR="0" lvl="0" indent="-342900" algn="l" defTabSz="914400" rtl="0" eaLnBrk="1" fontAlgn="auto" latinLnBrk="0" hangingPunct="0">
              <a:lnSpc>
                <a:spcPct val="100000"/>
              </a:lnSpc>
              <a:spcBef>
                <a:spcPts val="0"/>
              </a:spcBef>
              <a:spcAft>
                <a:spcPts val="0"/>
              </a:spcAft>
              <a:buClrTx/>
              <a:buSzTx/>
              <a:buFontTx/>
              <a:buChar char="-"/>
              <a:tabLst/>
              <a:defRPr sz="2200">
                <a:latin typeface="AkzidenzGroteskPro-Regular"/>
                <a:ea typeface="AkzidenzGroteskPro-Regular"/>
                <a:cs typeface="AkzidenzGroteskPro-Regular"/>
                <a:sym typeface="AkzidenzGroteskPro-Regular"/>
              </a:defRPr>
            </a:pPr>
            <a:r>
              <a:rPr kumimoji="0" lang="en-GB" sz="2800" b="1" i="0" u="none" strike="noStrike" kern="0" cap="none" spc="0" normalizeH="0" baseline="0" noProof="0" dirty="0">
                <a:ln>
                  <a:noFill/>
                </a:ln>
                <a:solidFill>
                  <a:srgbClr val="000000"/>
                </a:solidFill>
                <a:effectLst/>
                <a:uLnTx/>
                <a:uFillTx/>
                <a:latin typeface="AkzidenzGroteskPro-Regular"/>
                <a:sym typeface="AkzidenzGroteskPro-Regular"/>
              </a:rPr>
              <a:t>Disconnectedness in the Class</a:t>
            </a:r>
          </a:p>
          <a:p>
            <a:pPr marL="342900" marR="0" lvl="0" indent="-342900" algn="l" defTabSz="914400" rtl="0" eaLnBrk="1" fontAlgn="auto" latinLnBrk="0" hangingPunct="0">
              <a:lnSpc>
                <a:spcPct val="100000"/>
              </a:lnSpc>
              <a:spcBef>
                <a:spcPts val="0"/>
              </a:spcBef>
              <a:spcAft>
                <a:spcPts val="0"/>
              </a:spcAft>
              <a:buClrTx/>
              <a:buSzTx/>
              <a:buFontTx/>
              <a:buChar char="-"/>
              <a:tabLst/>
              <a:defRPr sz="2200">
                <a:latin typeface="AkzidenzGroteskPro-Regular"/>
                <a:ea typeface="AkzidenzGroteskPro-Regular"/>
                <a:cs typeface="AkzidenzGroteskPro-Regular"/>
                <a:sym typeface="AkzidenzGroteskPro-Regular"/>
              </a:defRPr>
            </a:pPr>
            <a:endParaRPr kumimoji="0" lang="en-GB" sz="2800" b="1" i="0" u="none" strike="noStrike" kern="0" cap="none" spc="0" normalizeH="0" baseline="0" noProof="0" dirty="0">
              <a:ln>
                <a:noFill/>
              </a:ln>
              <a:solidFill>
                <a:srgbClr val="000000"/>
              </a:solidFill>
              <a:effectLst/>
              <a:uLnTx/>
              <a:uFillTx/>
              <a:latin typeface="AkzidenzGroteskPro-Regular"/>
              <a:sym typeface="AkzidenzGroteskPro-Regular"/>
            </a:endParaRPr>
          </a:p>
          <a:p>
            <a:pPr marL="342900" marR="0" lvl="0" indent="-342900" algn="l" defTabSz="914400" rtl="0" eaLnBrk="1" fontAlgn="auto" latinLnBrk="0" hangingPunct="0">
              <a:lnSpc>
                <a:spcPct val="100000"/>
              </a:lnSpc>
              <a:spcBef>
                <a:spcPts val="0"/>
              </a:spcBef>
              <a:spcAft>
                <a:spcPts val="0"/>
              </a:spcAft>
              <a:buClrTx/>
              <a:buSzTx/>
              <a:buFontTx/>
              <a:buChar char="-"/>
              <a:tabLst/>
              <a:defRPr sz="2200">
                <a:latin typeface="AkzidenzGroteskPro-Regular"/>
                <a:ea typeface="AkzidenzGroteskPro-Regular"/>
                <a:cs typeface="AkzidenzGroteskPro-Regular"/>
                <a:sym typeface="AkzidenzGroteskPro-Regular"/>
              </a:defRPr>
            </a:pPr>
            <a:r>
              <a:rPr kumimoji="0" lang="en-GB" sz="2800" b="1" i="0" u="none" strike="noStrike" kern="0" cap="none" spc="0" normalizeH="0" baseline="0" noProof="0" dirty="0">
                <a:ln>
                  <a:noFill/>
                </a:ln>
                <a:solidFill>
                  <a:srgbClr val="000000"/>
                </a:solidFill>
                <a:effectLst/>
                <a:uLnTx/>
                <a:uFillTx/>
                <a:latin typeface="AkzidenzGroteskPro-Regular"/>
                <a:sym typeface="AkzidenzGroteskPro-Regular"/>
              </a:rPr>
              <a:t>Missing out on opportunities/ Student Chats/ Key information </a:t>
            </a:r>
          </a:p>
          <a:p>
            <a:pPr marL="342900" marR="0" lvl="0" indent="-342900" algn="l" defTabSz="914400" rtl="0" eaLnBrk="1" fontAlgn="auto" latinLnBrk="0" hangingPunct="0">
              <a:lnSpc>
                <a:spcPct val="100000"/>
              </a:lnSpc>
              <a:spcBef>
                <a:spcPts val="0"/>
              </a:spcBef>
              <a:spcAft>
                <a:spcPts val="0"/>
              </a:spcAft>
              <a:buClrTx/>
              <a:buSzTx/>
              <a:buFontTx/>
              <a:buChar char="-"/>
              <a:tabLst/>
              <a:defRPr sz="2200">
                <a:latin typeface="AkzidenzGroteskPro-Regular"/>
                <a:ea typeface="AkzidenzGroteskPro-Regular"/>
                <a:cs typeface="AkzidenzGroteskPro-Regular"/>
                <a:sym typeface="AkzidenzGroteskPro-Regular"/>
              </a:defRPr>
            </a:pPr>
            <a:endParaRPr kumimoji="0" lang="en-GB" sz="2800" b="1" i="0" u="none" strike="noStrike" kern="0" cap="none" spc="0" normalizeH="0" baseline="0" noProof="0" dirty="0">
              <a:ln>
                <a:noFill/>
              </a:ln>
              <a:solidFill>
                <a:srgbClr val="000000"/>
              </a:solidFill>
              <a:effectLst/>
              <a:uLnTx/>
              <a:uFillTx/>
              <a:latin typeface="AkzidenzGroteskPro-Regular"/>
              <a:sym typeface="AkzidenzGroteskPro-Regular"/>
            </a:endParaRPr>
          </a:p>
          <a:p>
            <a:pPr marL="342900" marR="0" lvl="0" indent="-342900" algn="l" defTabSz="914400" rtl="0" eaLnBrk="1" fontAlgn="auto" latinLnBrk="0" hangingPunct="0">
              <a:lnSpc>
                <a:spcPct val="100000"/>
              </a:lnSpc>
              <a:spcBef>
                <a:spcPts val="0"/>
              </a:spcBef>
              <a:spcAft>
                <a:spcPts val="0"/>
              </a:spcAft>
              <a:buClrTx/>
              <a:buSzTx/>
              <a:buFontTx/>
              <a:buChar char="-"/>
              <a:tabLst/>
              <a:defRPr sz="2200">
                <a:latin typeface="AkzidenzGroteskPro-Regular"/>
                <a:ea typeface="AkzidenzGroteskPro-Regular"/>
                <a:cs typeface="AkzidenzGroteskPro-Regular"/>
                <a:sym typeface="AkzidenzGroteskPro-Regular"/>
              </a:defRPr>
            </a:pPr>
            <a:r>
              <a:rPr kumimoji="0" lang="en-GB" sz="2800" b="1" i="0" u="none" strike="noStrike" kern="0" cap="none" spc="0" normalizeH="0" baseline="0" noProof="0" dirty="0">
                <a:ln>
                  <a:noFill/>
                </a:ln>
                <a:solidFill>
                  <a:srgbClr val="000000"/>
                </a:solidFill>
                <a:effectLst/>
                <a:uLnTx/>
                <a:uFillTx/>
                <a:latin typeface="AkzidenzGroteskPro-Regular"/>
                <a:sym typeface="AkzidenzGroteskPro-Regular"/>
              </a:rPr>
              <a:t>Unheard voices</a:t>
            </a:r>
            <a:endParaRPr kumimoji="0" sz="2800" b="1" i="0" u="none" strike="noStrike" kern="0" cap="none" spc="0" normalizeH="0" baseline="0" noProof="0" dirty="0">
              <a:ln>
                <a:noFill/>
              </a:ln>
              <a:solidFill>
                <a:srgbClr val="000000"/>
              </a:solidFill>
              <a:effectLst/>
              <a:uLnTx/>
              <a:uFillTx/>
              <a:latin typeface="AkzidenzGroteskPro-Regular"/>
              <a:sym typeface="AkzidenzGroteskPro-Regular"/>
            </a:endParaRPr>
          </a:p>
          <a:p>
            <a:pPr marL="0" marR="0" lvl="0" indent="0" algn="l" defTabSz="914400" rtl="0" eaLnBrk="1" fontAlgn="auto" latinLnBrk="0" hangingPunct="0">
              <a:lnSpc>
                <a:spcPct val="100000"/>
              </a:lnSpc>
              <a:spcBef>
                <a:spcPts val="0"/>
              </a:spcBef>
              <a:spcAft>
                <a:spcPts val="0"/>
              </a:spcAft>
              <a:buClrTx/>
              <a:buSzTx/>
              <a:buFontTx/>
              <a:buNone/>
              <a:tabLst/>
              <a:defRPr sz="2200">
                <a:latin typeface="AkzidenzGroteskPro-Regular"/>
                <a:ea typeface="AkzidenzGroteskPro-Regular"/>
                <a:cs typeface="AkzidenzGroteskPro-Regular"/>
                <a:sym typeface="AkzidenzGroteskPro-Regular"/>
              </a:defRPr>
            </a:pPr>
            <a:endParaRPr kumimoji="0" sz="2800" b="1" i="0" u="none" strike="noStrike" kern="0" cap="none" spc="0" normalizeH="0" baseline="0" noProof="0" dirty="0">
              <a:ln>
                <a:noFill/>
              </a:ln>
              <a:solidFill>
                <a:srgbClr val="000000"/>
              </a:solidFill>
              <a:effectLst/>
              <a:uLnTx/>
              <a:uFillTx/>
              <a:latin typeface="AkzidenzGroteskPro-Regular"/>
              <a:sym typeface="AkzidenzGroteskPro-Regula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Content Placeholder 2"/>
          <p:cNvSpPr txBox="1"/>
          <p:nvPr/>
        </p:nvSpPr>
        <p:spPr>
          <a:xfrm>
            <a:off x="2424104" y="1125805"/>
            <a:ext cx="9491069" cy="4606389"/>
          </a:xfrm>
          <a:prstGeom prst="rect">
            <a:avLst/>
          </a:prstGeom>
          <a:noFill/>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rgbClr r="0" g="0" b="0"/>
          </a:lnRef>
          <a:fillRef idx="0">
            <a:scrgbClr r="0" g="0" b="0"/>
          </a:fillRef>
          <a:effectRef idx="0">
            <a:scrgbClr r="0" g="0" b="0"/>
          </a:effectRef>
          <a:fontRef idx="minor">
            <a:schemeClr val="dk1"/>
          </a:fontRef>
        </p:style>
        <p:txBody>
          <a:bodyPr lIns="45719" rIns="45719">
            <a:spAutoFit/>
          </a:bodyPr>
          <a:lstStyle/>
          <a:p>
            <a:pPr marL="228600" marR="0" lvl="0" indent="-228600" algn="l" defTabSz="914400" rtl="0" eaLnBrk="1" fontAlgn="auto" latinLnBrk="0" hangingPunct="0">
              <a:lnSpc>
                <a:spcPct val="100000"/>
              </a:lnSpc>
              <a:spcBef>
                <a:spcPts val="1000"/>
              </a:spcBef>
              <a:spcAft>
                <a:spcPts val="0"/>
              </a:spcAft>
              <a:buClrTx/>
              <a:buSzPct val="100000"/>
              <a:buFont typeface="Arial"/>
              <a:buChar char="•"/>
              <a:tabLst/>
              <a:defRPr sz="1400">
                <a:latin typeface="Verdana"/>
                <a:ea typeface="Verdana"/>
                <a:cs typeface="Verdana"/>
                <a:sym typeface="Verdana"/>
              </a:defRPr>
            </a:pPr>
            <a:r>
              <a:rPr kumimoji="0" sz="2000" b="1" i="1" u="none" strike="noStrike" kern="0" cap="none" spc="0" normalizeH="0" baseline="0" noProof="0" dirty="0">
                <a:ln>
                  <a:noFill/>
                </a:ln>
                <a:solidFill>
                  <a:srgbClr val="000000"/>
                </a:solidFill>
                <a:effectLst/>
                <a:uLnTx/>
                <a:uFillTx/>
                <a:latin typeface="Verdana"/>
                <a:ea typeface="Verdana"/>
                <a:sym typeface="Verdana"/>
              </a:rPr>
              <a:t>Students suggested that conversations about race and racism should not be optional but a compulsory part of each students university experience. </a:t>
            </a:r>
            <a:endParaRPr kumimoji="0" lang="en-GB" sz="2000" b="1" i="1" u="none" strike="noStrike" kern="0" cap="none" spc="0" normalizeH="0" baseline="0" noProof="0" dirty="0">
              <a:ln>
                <a:noFill/>
              </a:ln>
              <a:solidFill>
                <a:srgbClr val="000000"/>
              </a:solidFill>
              <a:effectLst/>
              <a:uLnTx/>
              <a:uFillTx/>
              <a:latin typeface="Verdana"/>
              <a:ea typeface="Verdana"/>
              <a:sym typeface="Verdana"/>
            </a:endParaRPr>
          </a:p>
          <a:p>
            <a:pPr marL="228600" marR="0" lvl="0" indent="-228600" algn="l" defTabSz="914400" rtl="0" eaLnBrk="1" fontAlgn="auto" latinLnBrk="0" hangingPunct="0">
              <a:lnSpc>
                <a:spcPct val="100000"/>
              </a:lnSpc>
              <a:spcBef>
                <a:spcPts val="1000"/>
              </a:spcBef>
              <a:spcAft>
                <a:spcPts val="0"/>
              </a:spcAft>
              <a:buClrTx/>
              <a:buSzPct val="100000"/>
              <a:buFont typeface="Arial"/>
              <a:buChar char="•"/>
              <a:tabLst/>
              <a:defRPr sz="1400">
                <a:latin typeface="Verdana"/>
                <a:ea typeface="Verdana"/>
                <a:cs typeface="Verdana"/>
                <a:sym typeface="Verdana"/>
              </a:defRPr>
            </a:pPr>
            <a:endParaRPr kumimoji="0" sz="2000" b="1" i="1" u="none" strike="noStrike" kern="0" cap="none" spc="0" normalizeH="0" baseline="0" noProof="0" dirty="0">
              <a:ln>
                <a:noFill/>
              </a:ln>
              <a:solidFill>
                <a:srgbClr val="000000"/>
              </a:solidFill>
              <a:effectLst/>
              <a:uLnTx/>
              <a:uFillTx/>
              <a:latin typeface="Verdana"/>
              <a:ea typeface="Verdana"/>
              <a:sym typeface="Verdana"/>
            </a:endParaRPr>
          </a:p>
          <a:p>
            <a:pPr marL="228600" marR="0" lvl="0" indent="-228600" algn="l" defTabSz="914400" rtl="0" eaLnBrk="1" fontAlgn="auto" latinLnBrk="0" hangingPunct="0">
              <a:lnSpc>
                <a:spcPct val="100000"/>
              </a:lnSpc>
              <a:spcBef>
                <a:spcPts val="1000"/>
              </a:spcBef>
              <a:spcAft>
                <a:spcPts val="0"/>
              </a:spcAft>
              <a:buClrTx/>
              <a:buSzPct val="100000"/>
              <a:buFont typeface="Arial"/>
              <a:buChar char="•"/>
              <a:tabLst/>
              <a:defRPr sz="1400">
                <a:latin typeface="Verdana"/>
                <a:ea typeface="Verdana"/>
                <a:cs typeface="Verdana"/>
                <a:sym typeface="Verdana"/>
              </a:defRPr>
            </a:pPr>
            <a:r>
              <a:rPr kumimoji="0" sz="2000" b="0" i="1" u="none" strike="noStrike" kern="0" cap="none" spc="0" normalizeH="0" baseline="0" noProof="0" dirty="0">
                <a:ln>
                  <a:noFill/>
                </a:ln>
                <a:solidFill>
                  <a:srgbClr val="000000"/>
                </a:solidFill>
                <a:effectLst/>
                <a:uLnTx/>
                <a:uFillTx/>
                <a:latin typeface="Verdana"/>
                <a:ea typeface="Verdana"/>
                <a:sym typeface="Verdana"/>
              </a:rPr>
              <a:t>Student expressed that the tokenism approach used by COM</a:t>
            </a:r>
            <a:r>
              <a:rPr kumimoji="0" lang="en-GB" sz="2000" b="0" i="1" u="none" strike="noStrike" kern="0" cap="none" spc="0" normalizeH="0" baseline="0" noProof="0" dirty="0">
                <a:ln>
                  <a:noFill/>
                </a:ln>
                <a:solidFill>
                  <a:srgbClr val="000000"/>
                </a:solidFill>
                <a:effectLst/>
                <a:uLnTx/>
                <a:uFillTx/>
                <a:latin typeface="Verdana"/>
                <a:ea typeface="Verdana"/>
                <a:sym typeface="Verdana"/>
              </a:rPr>
              <a:t>M</a:t>
            </a:r>
            <a:r>
              <a:rPr kumimoji="0" sz="2000" b="0" i="1" u="none" strike="noStrike" kern="0" cap="none" spc="0" normalizeH="0" baseline="0" noProof="0" dirty="0">
                <a:ln>
                  <a:noFill/>
                </a:ln>
                <a:solidFill>
                  <a:srgbClr val="000000"/>
                </a:solidFill>
                <a:effectLst/>
                <a:uLnTx/>
                <a:uFillTx/>
                <a:latin typeface="Verdana"/>
                <a:ea typeface="Verdana"/>
                <a:sym typeface="Verdana"/>
              </a:rPr>
              <a:t>s breeds mistrust rather than fosters a sense of belonging for projects such as DDMU. </a:t>
            </a:r>
            <a:r>
              <a:rPr kumimoji="0" sz="2000" b="1" i="1" u="none" strike="noStrike" kern="0" cap="none" spc="0" normalizeH="0" baseline="0" noProof="0" dirty="0">
                <a:ln>
                  <a:noFill/>
                </a:ln>
                <a:solidFill>
                  <a:srgbClr val="000000"/>
                </a:solidFill>
                <a:effectLst/>
                <a:uLnTx/>
                <a:uFillTx/>
                <a:latin typeface="Verdana"/>
                <a:ea typeface="Verdana"/>
                <a:sym typeface="Verdana"/>
              </a:rPr>
              <a:t>Student want to see realist images and communications that reflect they're real experiences.</a:t>
            </a:r>
            <a:r>
              <a:rPr kumimoji="0" sz="2000" b="0" i="1" u="none" strike="noStrike" kern="0" cap="none" spc="0" normalizeH="0" baseline="0" noProof="0" dirty="0">
                <a:ln>
                  <a:noFill/>
                </a:ln>
                <a:solidFill>
                  <a:srgbClr val="000000"/>
                </a:solidFill>
                <a:effectLst/>
                <a:uLnTx/>
                <a:uFillTx/>
                <a:latin typeface="Verdana"/>
                <a:ea typeface="Verdana"/>
                <a:sym typeface="Verdana"/>
              </a:rPr>
              <a:t> </a:t>
            </a:r>
            <a:endParaRPr kumimoji="0" lang="en-GB" sz="2000" b="0" i="1" u="none" strike="noStrike" kern="0" cap="none" spc="0" normalizeH="0" baseline="0" noProof="0" dirty="0">
              <a:ln>
                <a:noFill/>
              </a:ln>
              <a:solidFill>
                <a:srgbClr val="000000"/>
              </a:solidFill>
              <a:effectLst/>
              <a:uLnTx/>
              <a:uFillTx/>
              <a:latin typeface="Verdana"/>
              <a:ea typeface="Verdana"/>
              <a:sym typeface="Verdana"/>
            </a:endParaRPr>
          </a:p>
          <a:p>
            <a:pPr marL="228600" marR="0" lvl="0" indent="-228600" algn="l" defTabSz="914400" rtl="0" eaLnBrk="1" fontAlgn="auto" latinLnBrk="0" hangingPunct="0">
              <a:lnSpc>
                <a:spcPct val="100000"/>
              </a:lnSpc>
              <a:spcBef>
                <a:spcPts val="1000"/>
              </a:spcBef>
              <a:spcAft>
                <a:spcPts val="0"/>
              </a:spcAft>
              <a:buClrTx/>
              <a:buSzPct val="100000"/>
              <a:buFont typeface="Arial"/>
              <a:buChar char="•"/>
              <a:tabLst/>
              <a:defRPr sz="1400">
                <a:latin typeface="Verdana"/>
                <a:ea typeface="Verdana"/>
                <a:cs typeface="Verdana"/>
                <a:sym typeface="Verdana"/>
              </a:defRPr>
            </a:pPr>
            <a:endParaRPr kumimoji="0" lang="en-GB" sz="2000" b="0" i="1" u="none" strike="noStrike" kern="0" cap="none" spc="0" normalizeH="0" baseline="0" noProof="0" dirty="0">
              <a:ln>
                <a:noFill/>
              </a:ln>
              <a:solidFill>
                <a:srgbClr val="000000"/>
              </a:solidFill>
              <a:effectLst/>
              <a:uLnTx/>
              <a:uFillTx/>
              <a:latin typeface="Verdana"/>
              <a:ea typeface="Verdana"/>
              <a:sym typeface="Verdana"/>
            </a:endParaRPr>
          </a:p>
          <a:p>
            <a:pPr marL="228600" marR="0" lvl="0" indent="-228600" algn="l" defTabSz="914400" rtl="0" eaLnBrk="1" fontAlgn="auto" latinLnBrk="0" hangingPunct="0">
              <a:lnSpc>
                <a:spcPct val="100000"/>
              </a:lnSpc>
              <a:spcBef>
                <a:spcPts val="1000"/>
              </a:spcBef>
              <a:spcAft>
                <a:spcPts val="0"/>
              </a:spcAft>
              <a:buClrTx/>
              <a:buSzPct val="100000"/>
              <a:buFont typeface="Arial"/>
              <a:buChar char="•"/>
              <a:tabLst/>
              <a:defRPr sz="1400">
                <a:latin typeface="Verdana"/>
                <a:ea typeface="Verdana"/>
                <a:cs typeface="Verdana"/>
                <a:sym typeface="Verdana"/>
              </a:defRPr>
            </a:pPr>
            <a:r>
              <a:rPr kumimoji="0" sz="2000" b="0" i="1" u="none" strike="noStrike" kern="0" cap="none" spc="0" normalizeH="0" baseline="0" noProof="0" dirty="0">
                <a:ln>
                  <a:noFill/>
                </a:ln>
                <a:solidFill>
                  <a:srgbClr val="000000"/>
                </a:solidFill>
                <a:effectLst/>
                <a:uLnTx/>
                <a:uFillTx/>
                <a:latin typeface="Verdana"/>
                <a:ea typeface="Verdana"/>
                <a:sym typeface="Verdana"/>
              </a:rPr>
              <a:t>Students also questioned w</a:t>
            </a:r>
            <a:r>
              <a:rPr kumimoji="0" lang="en-GB" sz="2000" b="0" i="1" u="none" strike="noStrike" kern="0" cap="none" spc="0" normalizeH="0" baseline="0" noProof="0" dirty="0">
                <a:ln>
                  <a:noFill/>
                </a:ln>
                <a:solidFill>
                  <a:srgbClr val="000000"/>
                </a:solidFill>
                <a:effectLst/>
                <a:uLnTx/>
                <a:uFillTx/>
                <a:latin typeface="Verdana"/>
                <a:ea typeface="Verdana"/>
                <a:sym typeface="Verdana"/>
              </a:rPr>
              <a:t>h</a:t>
            </a:r>
            <a:r>
              <a:rPr kumimoji="0" sz="2000" b="0" i="1" u="none" strike="noStrike" kern="0" cap="none" spc="0" normalizeH="0" baseline="0" noProof="0" dirty="0">
                <a:ln>
                  <a:noFill/>
                </a:ln>
                <a:solidFill>
                  <a:srgbClr val="000000"/>
                </a:solidFill>
                <a:effectLst/>
                <a:uLnTx/>
                <a:uFillTx/>
                <a:latin typeface="Verdana"/>
                <a:ea typeface="Verdana"/>
                <a:sym typeface="Verdana"/>
              </a:rPr>
              <a:t>ere</a:t>
            </a:r>
            <a:r>
              <a:rPr kumimoji="0" lang="en-GB" sz="2000" b="0" i="1" u="none" strike="noStrike" kern="0" cap="none" spc="0" normalizeH="0" baseline="0" noProof="0" dirty="0">
                <a:ln>
                  <a:noFill/>
                </a:ln>
                <a:solidFill>
                  <a:srgbClr val="000000"/>
                </a:solidFill>
                <a:effectLst/>
                <a:uLnTx/>
                <a:uFillTx/>
                <a:latin typeface="Verdana"/>
                <a:ea typeface="Verdana"/>
                <a:sym typeface="Verdana"/>
              </a:rPr>
              <a:t> the</a:t>
            </a:r>
            <a:r>
              <a:rPr kumimoji="0" sz="2000" b="0" i="1" u="none" strike="noStrike" kern="0" cap="none" spc="0" normalizeH="0" baseline="0" noProof="0" dirty="0">
                <a:ln>
                  <a:noFill/>
                </a:ln>
                <a:solidFill>
                  <a:srgbClr val="000000"/>
                </a:solidFill>
                <a:effectLst/>
                <a:uLnTx/>
                <a:uFillTx/>
                <a:latin typeface="Verdana"/>
                <a:ea typeface="Verdana"/>
                <a:sym typeface="Verdana"/>
              </a:rPr>
              <a:t> DDMU staff were (we had to apologise and explain that this was our decision and they did understand our reasoning). They also wanted VCs, Deans and lecturers to be in the room and hear their experiences. </a:t>
            </a:r>
          </a:p>
        </p:txBody>
      </p:sp>
      <p:pic>
        <p:nvPicPr>
          <p:cNvPr id="124" name="Picture 6" descr="Picture 6"/>
          <p:cNvPicPr>
            <a:picLocks noChangeAspect="1"/>
          </p:cNvPicPr>
          <p:nvPr/>
        </p:nvPicPr>
        <p:blipFill>
          <a:blip r:embed="rId3"/>
          <a:srcRect l="34701" r="34530"/>
          <a:stretch>
            <a:fillRect/>
          </a:stretch>
        </p:blipFill>
        <p:spPr>
          <a:xfrm>
            <a:off x="0" y="0"/>
            <a:ext cx="2110154"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01ADAA-62AF-482F-ABE4-0AB552E70D6E}"/>
              </a:ext>
            </a:extLst>
          </p:cNvPr>
          <p:cNvSpPr>
            <a:spLocks noGrp="1"/>
          </p:cNvSpPr>
          <p:nvPr>
            <p:ph sz="half" idx="2"/>
          </p:nvPr>
        </p:nvSpPr>
        <p:spPr/>
        <p:txBody>
          <a:bodyPr>
            <a:normAutofit fontScale="92500" lnSpcReduction="20000"/>
          </a:bodyPr>
          <a:lstStyle/>
          <a:p>
            <a:pPr marL="457200" lvl="0">
              <a:spcBef>
                <a:spcPts val="500"/>
              </a:spcBef>
              <a:buClr>
                <a:srgbClr val="1FC7AB"/>
              </a:buClr>
              <a:buSzPct val="100000"/>
              <a:defRPr sz="3200">
                <a:latin typeface="Verdana"/>
                <a:ea typeface="Verdana"/>
                <a:cs typeface="Verdana"/>
                <a:sym typeface="Verdana"/>
              </a:defRPr>
            </a:pPr>
            <a:endParaRPr lang="en-US" sz="2400" dirty="0">
              <a:solidFill>
                <a:srgbClr val="000000"/>
              </a:solidFill>
              <a:latin typeface="Verdana"/>
              <a:ea typeface="Verdana"/>
              <a:sym typeface="Verdana"/>
            </a:endParaRPr>
          </a:p>
          <a:p>
            <a:r>
              <a:rPr lang="en-US" sz="3000" dirty="0"/>
              <a:t>Raising awareness: through partnership with DSU, existing student channels, societies and </a:t>
            </a:r>
            <a:r>
              <a:rPr lang="en-US" sz="3000" dirty="0" err="1"/>
              <a:t>MarComms</a:t>
            </a:r>
            <a:endParaRPr lang="en-US" sz="3000" dirty="0"/>
          </a:p>
          <a:p>
            <a:endParaRPr lang="en-US" sz="3000" dirty="0"/>
          </a:p>
          <a:p>
            <a:r>
              <a:rPr lang="en-US" sz="3000" dirty="0"/>
              <a:t>Creating spaces that drive the conversation</a:t>
            </a:r>
          </a:p>
          <a:p>
            <a:endParaRPr lang="en-US" sz="3000" dirty="0"/>
          </a:p>
          <a:p>
            <a:r>
              <a:rPr lang="en-US" sz="3000" dirty="0"/>
              <a:t>Student-led events/activities</a:t>
            </a:r>
          </a:p>
          <a:p>
            <a:endParaRPr lang="en-US" sz="3000" dirty="0"/>
          </a:p>
          <a:p>
            <a:r>
              <a:rPr lang="en-US" sz="3000" dirty="0"/>
              <a:t>Engagement with society champions </a:t>
            </a:r>
          </a:p>
          <a:p>
            <a:endParaRPr lang="en-US" sz="3000" dirty="0"/>
          </a:p>
          <a:p>
            <a:r>
              <a:rPr lang="en-US" sz="3000" dirty="0"/>
              <a:t>Training</a:t>
            </a:r>
          </a:p>
          <a:p>
            <a:endParaRPr lang="en-GB" dirty="0"/>
          </a:p>
        </p:txBody>
      </p:sp>
      <p:sp>
        <p:nvSpPr>
          <p:cNvPr id="3" name="Title 2">
            <a:extLst>
              <a:ext uri="{FF2B5EF4-FFF2-40B4-BE49-F238E27FC236}">
                <a16:creationId xmlns:a16="http://schemas.microsoft.com/office/drawing/2014/main" id="{67E4C057-97BD-4865-837B-BAF8CA33338D}"/>
              </a:ext>
            </a:extLst>
          </p:cNvPr>
          <p:cNvSpPr>
            <a:spLocks noGrp="1"/>
          </p:cNvSpPr>
          <p:nvPr>
            <p:ph type="title"/>
          </p:nvPr>
        </p:nvSpPr>
        <p:spPr/>
        <p:txBody>
          <a:bodyPr>
            <a:normAutofit fontScale="90000"/>
          </a:bodyPr>
          <a:lstStyle/>
          <a:p>
            <a:br>
              <a:rPr lang="en-US" b="1" dirty="0">
                <a:solidFill>
                  <a:srgbClr val="000000"/>
                </a:solidFill>
                <a:latin typeface="Helvetica"/>
                <a:cs typeface="Helvetica"/>
                <a:sym typeface="Verdana"/>
              </a:rPr>
            </a:br>
            <a:r>
              <a:rPr lang="en-US" b="1" dirty="0">
                <a:solidFill>
                  <a:srgbClr val="000000"/>
                </a:solidFill>
                <a:latin typeface="Helvetica"/>
                <a:cs typeface="Helvetica"/>
                <a:sym typeface="Verdana"/>
              </a:rPr>
              <a:t>What does Decolonising DMU look like for students ? </a:t>
            </a:r>
            <a:br>
              <a:rPr lang="en-US" b="1" dirty="0">
                <a:solidFill>
                  <a:srgbClr val="000000"/>
                </a:solidFill>
                <a:latin typeface="Helvetica"/>
                <a:cs typeface="Helvetica"/>
                <a:sym typeface="Verdana"/>
              </a:rPr>
            </a:br>
            <a:endParaRPr lang="en-GB" dirty="0"/>
          </a:p>
        </p:txBody>
      </p:sp>
    </p:spTree>
    <p:extLst>
      <p:ext uri="{BB962C8B-B14F-4D97-AF65-F5344CB8AC3E}">
        <p14:creationId xmlns:p14="http://schemas.microsoft.com/office/powerpoint/2010/main" val="25236847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colonising DMU  Towards an Anti-Racist University.potx" id="{5B446376-FB9D-4228-95D9-DD9262DAEF11}" vid="{E24056F5-59FA-48D4-9C8D-564179E7877F}"/>
    </a:ext>
  </a:ext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DMU_barrierstosuccess_Sumeya.potx" id="{4B0E5ADA-59F7-4F1C-9FDF-2097F7542983}" vid="{14F0362A-8C3F-44C9-98F3-8CAA6D21D0EE}"/>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KeywordTaxHTField xmlns="54d77eab-c5cb-4e85-8b47-da2696911110">
      <Terms xmlns="http://schemas.microsoft.com/office/infopath/2007/PartnerControls"/>
    </TaxKeywordTaxHTField>
    <TaxCatchAll xmlns="54d77eab-c5cb-4e85-8b47-da2696911110"/>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82EC6A713267B4895FAF7558C80C079" ma:contentTypeVersion="17" ma:contentTypeDescription="Create a new document." ma:contentTypeScope="" ma:versionID="97c8659da680e0b6d52da735754ed27a">
  <xsd:schema xmlns:xsd="http://www.w3.org/2001/XMLSchema" xmlns:xs="http://www.w3.org/2001/XMLSchema" xmlns:p="http://schemas.microsoft.com/office/2006/metadata/properties" xmlns:ns2="54d77eab-c5cb-4e85-8b47-da2696911110" xmlns:ns3="835b7b7b-65b9-40d2-aae1-c9fd55a9b12a" xmlns:ns4="7195c18c-343a-4ead-80af-02dc34667226" targetNamespace="http://schemas.microsoft.com/office/2006/metadata/properties" ma:root="true" ma:fieldsID="9ecb25e65cd42fa61063b07f873919c6" ns2:_="" ns3:_="" ns4:_="">
    <xsd:import namespace="54d77eab-c5cb-4e85-8b47-da2696911110"/>
    <xsd:import namespace="835b7b7b-65b9-40d2-aae1-c9fd55a9b12a"/>
    <xsd:import namespace="7195c18c-343a-4ead-80af-02dc34667226"/>
    <xsd:element name="properties">
      <xsd:complexType>
        <xsd:sequence>
          <xsd:element name="documentManagement">
            <xsd:complexType>
              <xsd:all>
                <xsd:element ref="ns2:TaxKeywordTaxHTField" minOccurs="0"/>
                <xsd:element ref="ns2:TaxCatchAll" minOccurs="0"/>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d77eab-c5cb-4e85-8b47-da2696911110" elementFormDefault="qualified">
    <xsd:import namespace="http://schemas.microsoft.com/office/2006/documentManagement/types"/>
    <xsd:import namespace="http://schemas.microsoft.com/office/infopath/2007/PartnerControls"/>
    <xsd:element name="TaxKeywordTaxHTField" ma:index="9" nillable="true" ma:taxonomy="true" ma:internalName="TaxKeywordTaxHTField" ma:taxonomyFieldName="TaxKeyword" ma:displayName="Enterprise Keywords" ma:fieldId="{23f27201-bee3-471e-b2e7-b64fd8b7ca38}" ma:taxonomyMulti="true" ma:sspId="10c6bb75-2e97-4731-a359-8b11b00b873a" ma:termSetId="00000000-0000-0000-0000-000000000000" ma:anchorId="00000000-0000-0000-0000-000000000000" ma:open="true" ma:isKeyword="true">
      <xsd:complexType>
        <xsd:sequence>
          <xsd:element ref="pc:Terms" minOccurs="0" maxOccurs="1"/>
        </xsd:sequence>
      </xsd:complexType>
    </xsd:element>
    <xsd:element name="TaxCatchAll" ma:index="10" nillable="true" ma:displayName="Taxonomy Catch All Column" ma:description="" ma:hidden="true" ma:list="{2a7a737f-da54-41aa-a008-7c1ead81ff77}" ma:internalName="TaxCatchAll" ma:showField="CatchAllData" ma:web="54d77eab-c5cb-4e85-8b47-da269691111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35b7b7b-65b9-40d2-aae1-c9fd55a9b12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195c18c-343a-4ead-80af-02dc3466722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EAA491-4105-4E45-95B5-F076A26627A5}">
  <ds:schemaRefs>
    <ds:schemaRef ds:uri="http://schemas.microsoft.com/sharepoint/v3/contenttype/forms"/>
  </ds:schemaRefs>
</ds:datastoreItem>
</file>

<file path=customXml/itemProps2.xml><?xml version="1.0" encoding="utf-8"?>
<ds:datastoreItem xmlns:ds="http://schemas.openxmlformats.org/officeDocument/2006/customXml" ds:itemID="{DF171A3B-1AC3-4D25-A7C4-619AC31C9B77}">
  <ds:schemaRefs>
    <ds:schemaRef ds:uri="http://schemas.microsoft.com/office/infopath/2007/PartnerControls"/>
    <ds:schemaRef ds:uri="http://schemas.microsoft.com/office/2006/metadata/properties"/>
    <ds:schemaRef ds:uri="http://www.w3.org/XML/1998/namespace"/>
    <ds:schemaRef ds:uri="http://purl.org/dc/elements/1.1/"/>
    <ds:schemaRef ds:uri="835b7b7b-65b9-40d2-aae1-c9fd55a9b12a"/>
    <ds:schemaRef ds:uri="http://purl.org/dc/terms/"/>
    <ds:schemaRef ds:uri="http://schemas.microsoft.com/office/2006/documentManagement/types"/>
    <ds:schemaRef ds:uri="http://schemas.openxmlformats.org/package/2006/metadata/core-properties"/>
    <ds:schemaRef ds:uri="7195c18c-343a-4ead-80af-02dc34667226"/>
    <ds:schemaRef ds:uri="54d77eab-c5cb-4e85-8b47-da2696911110"/>
    <ds:schemaRef ds:uri="http://purl.org/dc/dcmitype/"/>
  </ds:schemaRefs>
</ds:datastoreItem>
</file>

<file path=customXml/itemProps3.xml><?xml version="1.0" encoding="utf-8"?>
<ds:datastoreItem xmlns:ds="http://schemas.openxmlformats.org/officeDocument/2006/customXml" ds:itemID="{BEFA84BD-4706-40B2-9AF6-9312981C7A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d77eab-c5cb-4e85-8b47-da2696911110"/>
    <ds:schemaRef ds:uri="835b7b7b-65b9-40d2-aae1-c9fd55a9b12a"/>
    <ds:schemaRef ds:uri="7195c18c-343a-4ead-80af-02dc346672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Decolonising DMU  Towards an Anti-Racist University</Template>
  <TotalTime>201</TotalTime>
  <Words>1189</Words>
  <Application>Microsoft Office PowerPoint</Application>
  <PresentationFormat>Widescreen</PresentationFormat>
  <Paragraphs>153</Paragraphs>
  <Slides>31</Slides>
  <Notes>7</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31</vt:i4>
      </vt:variant>
    </vt:vector>
  </HeadingPairs>
  <TitlesOfParts>
    <vt:vector size="44" baseType="lpstr">
      <vt:lpstr>Akzidenz-Grotesk Pro Bold</vt:lpstr>
      <vt:lpstr>Akzidenz-Grotesk Pro Regular</vt:lpstr>
      <vt:lpstr>AkzidenzGroteskPro-Md</vt:lpstr>
      <vt:lpstr>AkzidenzGroteskPro-Regular</vt:lpstr>
      <vt:lpstr>Arial</vt:lpstr>
      <vt:lpstr>Calibri</vt:lpstr>
      <vt:lpstr>Calibri Light</vt:lpstr>
      <vt:lpstr>Helvetica</vt:lpstr>
      <vt:lpstr>Verdana</vt:lpstr>
      <vt:lpstr>Office Theme</vt:lpstr>
      <vt:lpstr>1_Office Theme</vt:lpstr>
      <vt:lpstr>2_Office Theme</vt:lpstr>
      <vt:lpstr>3_Office Theme</vt:lpstr>
      <vt:lpstr>PowerPoint Presentation</vt:lpstr>
      <vt:lpstr>Decolonisation and  Anti-Racism in the Classroom</vt:lpstr>
      <vt:lpstr>Session Context</vt:lpstr>
      <vt:lpstr>Session Overview</vt:lpstr>
      <vt:lpstr>Student Perspective</vt:lpstr>
      <vt:lpstr>PowerPoint Presentation</vt:lpstr>
      <vt:lpstr>PowerPoint Presentation</vt:lpstr>
      <vt:lpstr>PowerPoint Presentation</vt:lpstr>
      <vt:lpstr> What does Decolonising DMU look like for students ?  </vt:lpstr>
      <vt:lpstr>Co-creation and Change Examples </vt:lpstr>
      <vt:lpstr>PowerPoint Presentation</vt:lpstr>
      <vt:lpstr>Co-creation</vt:lpstr>
      <vt:lpstr>Co-creation </vt:lpstr>
      <vt:lpstr>Co-creation </vt:lpstr>
      <vt:lpstr>Programme level Co-creation</vt:lpstr>
      <vt:lpstr>PowerPoint Presentation</vt:lpstr>
      <vt:lpstr>Co-creation planning</vt:lpstr>
      <vt:lpstr>Co-creation planning</vt:lpstr>
      <vt:lpstr>PowerPoint Presentation</vt:lpstr>
      <vt:lpstr>PowerPoint Presentation</vt:lpstr>
      <vt:lpstr>PowerPoint Presentation</vt:lpstr>
      <vt:lpstr>Library and Learning Services Resources</vt:lpstr>
      <vt:lpstr>Decolonising the PGCAP</vt:lpstr>
      <vt:lpstr>Decolonising the PGCAP</vt:lpstr>
      <vt:lpstr>Decolonising the PGCAP</vt:lpstr>
      <vt:lpstr>How?</vt:lpstr>
      <vt:lpstr>How?</vt:lpstr>
      <vt:lpstr>Summary and Discussion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Kaushika Patel</dc:creator>
  <cp:lastModifiedBy>Kaushika Patel</cp:lastModifiedBy>
  <cp:revision>14</cp:revision>
  <dcterms:created xsi:type="dcterms:W3CDTF">2020-02-25T17:28:46Z</dcterms:created>
  <dcterms:modified xsi:type="dcterms:W3CDTF">2020-12-10T11:50:45Z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0x010100D82EC6A713267B4895FAF7558C80C079</vt:lpwstr>
  </property>
</Properties>
</file>